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Override ContentType="application/vnd.openxmlformats-officedocument.custom-properties+xml" PartName="/docProps/custom.xml"/>
</Types>
</file>

<file path=_rels/.rels><?xml version="1.0" encoding="UTF-8" standalone="yes" ?><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Poppins Bold" charset="1" panose="00000800000000000000"/>
      <p:regular r:id="rId47"/>
    </p:embeddedFont>
    <p:embeddedFont>
      <p:font typeface="Poppins" charset="1" panose="00000500000000000000"/>
      <p:regular r:id="rId48"/>
    </p:embeddedFont>
    <p:embeddedFont>
      <p:font typeface="Garet" charset="1" panose="00000000000000000000"/>
      <p:regular r:id="rId49"/>
    </p:embeddedFont>
    <p:embeddedFont>
      <p:font typeface="Garet Bold" charset="1" panose="00000000000000000000"/>
      <p:regular r:id="rId50"/>
    </p:embeddedFont>
    <p:embeddedFont>
      <p:font typeface="Horizon" charset="1" panose="02000500000000000000"/>
      <p:regular r:id="rId51"/>
    </p:embeddedFont>
    <p:embeddedFont>
      <p:font typeface="Cy Grotesk Grand" charset="1" panose="00000507000000000000"/>
      <p:regular r:id="rId52"/>
    </p:embeddedFont>
    <p:embeddedFont>
      <p:font typeface="Amaranth Bold" charset="1" panose="02000500000000020004"/>
      <p:regular r:id="rId53"/>
    </p:embeddedFont>
    <p:embeddedFont>
      <p:font typeface="Times New Roman MT Bold" charset="1" panose="02030802070405020303"/>
      <p:regular r:id="rId54"/>
    </p:embeddedFont>
    <p:embeddedFont>
      <p:font typeface="Times New Roman MT" charset="1" panose="02030502070405020303"/>
      <p:regular r:id="rId55"/>
    </p:embeddedFont>
    <p:embeddedFont>
      <p:font typeface="Canva Sans" charset="1" panose="020B0503030501040103"/>
      <p:regular r:id="rId56"/>
    </p:embeddedFont>
    <p:embeddedFont>
      <p:font typeface="Canva Sans Bold" charset="1" panose="020B0803030501040103"/>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6.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7.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4.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1.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4.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8.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8.png" Type="http://schemas.openxmlformats.org/officeDocument/2006/relationships/image"/></Relationships>
</file>

<file path=ppt/slides/_rels/slide29.xml.rels><?xml version="1.0" encoding="UTF-8" standalone="yes" ?><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59.png" Type="http://schemas.openxmlformats.org/officeDocument/2006/relationships/image"/><Relationship Id="rId7" Target="../media/image60.jpeg" Type="http://schemas.openxmlformats.org/officeDocument/2006/relationships/image"/><Relationship Id="rId8" Target="../media/image61.jpeg" Type="http://schemas.openxmlformats.org/officeDocument/2006/relationships/image"/><Relationship Id="rId9" Target="../media/image6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1.pn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0.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63.png" Type="http://schemas.openxmlformats.org/officeDocument/2006/relationships/image"/><Relationship Id="rId4" Target="../media/image6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1.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64.png" Type="http://schemas.openxmlformats.org/officeDocument/2006/relationships/image"/><Relationship Id="rId4" Target="../media/image64.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2.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65.png" Type="http://schemas.openxmlformats.org/officeDocument/2006/relationships/image"/><Relationship Id="rId4" Target="../media/image6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3.xml.rels><?xml version="1.0" encoding="UTF-8" standalone="yes" ?><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66.png" Type="http://schemas.openxmlformats.org/officeDocument/2006/relationships/image"/><Relationship Id="rId4" Target="../media/image66.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67.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2.png" Type="http://schemas.openxmlformats.org/officeDocument/2006/relationships/image"/><Relationship Id="rId7" Target="../media/image70.png" Type="http://schemas.openxmlformats.org/officeDocument/2006/relationships/image"/><Relationship Id="rId8" Target="../media/image71.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2" Target="../media/image73.png" Type="http://schemas.openxmlformats.org/officeDocument/2006/relationships/image"/><Relationship Id="rId3" Target="../media/image74.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75.png" Type="http://schemas.openxmlformats.org/officeDocument/2006/relationships/image"/><Relationship Id="rId7" Target="../media/image76.png" Type="http://schemas.openxmlformats.org/officeDocument/2006/relationships/image"/><Relationship Id="rId8" Target="../media/image77.png" Type="http://schemas.openxmlformats.org/officeDocument/2006/relationships/image"/><Relationship Id="rId9" Target="../media/image7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gif"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79.png" Type="http://schemas.openxmlformats.org/officeDocument/2006/relationships/image"/><Relationship Id="rId9" Target="../media/image80.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jpe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https://scienceqa.github.io"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41227" y="-3618672"/>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0" y="2673496"/>
            <a:ext cx="18286939" cy="7613504"/>
            <a:chOff x="0" y="0"/>
            <a:chExt cx="24382586" cy="10151339"/>
          </a:xfrm>
        </p:grpSpPr>
        <p:sp>
          <p:nvSpPr>
            <p:cNvPr name="Freeform 4" id="4"/>
            <p:cNvSpPr/>
            <p:nvPr/>
          </p:nvSpPr>
          <p:spPr>
            <a:xfrm flipH="false" flipV="false" rot="0">
              <a:off x="0" y="6787083"/>
              <a:ext cx="3364255" cy="3364255"/>
            </a:xfrm>
            <a:custGeom>
              <a:avLst/>
              <a:gdLst/>
              <a:ahLst/>
              <a:cxnLst/>
              <a:rect r="r" b="b" t="t" l="l"/>
              <a:pathLst>
                <a:path h="3364255" w="3364255">
                  <a:moveTo>
                    <a:pt x="0" y="0"/>
                  </a:moveTo>
                  <a:lnTo>
                    <a:pt x="3364255" y="0"/>
                  </a:lnTo>
                  <a:lnTo>
                    <a:pt x="3364255" y="3364256"/>
                  </a:lnTo>
                  <a:lnTo>
                    <a:pt x="0" y="3364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962111" y="4328202"/>
              <a:ext cx="3364255" cy="3364255"/>
            </a:xfrm>
            <a:custGeom>
              <a:avLst/>
              <a:gdLst/>
              <a:ahLst/>
              <a:cxnLst/>
              <a:rect r="r" b="b" t="t" l="l"/>
              <a:pathLst>
                <a:path h="3364255" w="3364255">
                  <a:moveTo>
                    <a:pt x="0" y="0"/>
                  </a:moveTo>
                  <a:lnTo>
                    <a:pt x="3364255" y="0"/>
                  </a:lnTo>
                  <a:lnTo>
                    <a:pt x="3364255" y="3364255"/>
                  </a:lnTo>
                  <a:lnTo>
                    <a:pt x="0" y="33642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990220" y="2646074"/>
              <a:ext cx="3364255" cy="3364255"/>
            </a:xfrm>
            <a:custGeom>
              <a:avLst/>
              <a:gdLst/>
              <a:ahLst/>
              <a:cxnLst/>
              <a:rect r="r" b="b" t="t" l="l"/>
              <a:pathLst>
                <a:path h="3364255" w="3364255">
                  <a:moveTo>
                    <a:pt x="0" y="0"/>
                  </a:moveTo>
                  <a:lnTo>
                    <a:pt x="3364256" y="0"/>
                  </a:lnTo>
                  <a:lnTo>
                    <a:pt x="3364256" y="3364256"/>
                  </a:lnTo>
                  <a:lnTo>
                    <a:pt x="0" y="3364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018330" y="0"/>
              <a:ext cx="3364255" cy="3364255"/>
            </a:xfrm>
            <a:custGeom>
              <a:avLst/>
              <a:gdLst/>
              <a:ahLst/>
              <a:cxnLst/>
              <a:rect r="r" b="b" t="t" l="l"/>
              <a:pathLst>
                <a:path h="3364255" w="3364255">
                  <a:moveTo>
                    <a:pt x="0" y="0"/>
                  </a:moveTo>
                  <a:lnTo>
                    <a:pt x="3364256" y="0"/>
                  </a:lnTo>
                  <a:lnTo>
                    <a:pt x="3364256" y="3364255"/>
                  </a:lnTo>
                  <a:lnTo>
                    <a:pt x="0" y="33642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8" id="8"/>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3898222" y="4157631"/>
            <a:ext cx="8872884" cy="8229600"/>
          </a:xfrm>
          <a:custGeom>
            <a:avLst/>
            <a:gdLst/>
            <a:ahLst/>
            <a:cxnLst/>
            <a:rect r="r" b="b" t="t" l="l"/>
            <a:pathLst>
              <a:path h="8229600" w="8872884">
                <a:moveTo>
                  <a:pt x="8872884" y="0"/>
                </a:moveTo>
                <a:lnTo>
                  <a:pt x="0" y="0"/>
                </a:lnTo>
                <a:lnTo>
                  <a:pt x="0" y="8229600"/>
                </a:lnTo>
                <a:lnTo>
                  <a:pt x="8872884" y="8229600"/>
                </a:lnTo>
                <a:lnTo>
                  <a:pt x="8872884" y="0"/>
                </a:lnTo>
                <a:close/>
              </a:path>
            </a:pathLst>
          </a:custGeom>
          <a:blipFill>
            <a:blip r:embed="rId9"/>
            <a:stretch>
              <a:fillRect l="0" t="0" r="0" b="0"/>
            </a:stretch>
          </a:blipFill>
        </p:spPr>
      </p:sp>
      <p:sp>
        <p:nvSpPr>
          <p:cNvPr name="TextBox 10" id="10"/>
          <p:cNvSpPr txBox="true"/>
          <p:nvPr/>
        </p:nvSpPr>
        <p:spPr>
          <a:xfrm rot="0">
            <a:off x="358140" y="903096"/>
            <a:ext cx="15194185" cy="2286412"/>
          </a:xfrm>
          <a:prstGeom prst="rect">
            <a:avLst/>
          </a:prstGeom>
        </p:spPr>
        <p:txBody>
          <a:bodyPr anchor="t" rtlCol="false" tIns="0" lIns="0" bIns="0" rIns="0">
            <a:spAutoFit/>
          </a:bodyPr>
          <a:lstStyle/>
          <a:p>
            <a:pPr algn="l">
              <a:lnSpc>
                <a:spcPts val="8505"/>
              </a:lnSpc>
            </a:pPr>
            <a:r>
              <a:rPr lang="en-US" sz="8591" spc="-532" b="true">
                <a:solidFill>
                  <a:srgbClr val="1A55D8"/>
                </a:solidFill>
                <a:latin typeface="Poppins Bold"/>
                <a:ea typeface="Poppins Bold"/>
                <a:cs typeface="Poppins Bold"/>
                <a:sym typeface="Poppins Bold"/>
              </a:rPr>
              <a:t>EduGen – Dynamic Learning Resource Synthesizer</a:t>
            </a:r>
          </a:p>
        </p:txBody>
      </p:sp>
      <p:sp>
        <p:nvSpPr>
          <p:cNvPr name="TextBox 11" id="11"/>
          <p:cNvSpPr txBox="true"/>
          <p:nvPr/>
        </p:nvSpPr>
        <p:spPr>
          <a:xfrm rot="0">
            <a:off x="358140" y="3266550"/>
            <a:ext cx="11083944" cy="409522"/>
          </a:xfrm>
          <a:prstGeom prst="rect">
            <a:avLst/>
          </a:prstGeom>
        </p:spPr>
        <p:txBody>
          <a:bodyPr anchor="t" rtlCol="false" tIns="0" lIns="0" bIns="0" rIns="0">
            <a:spAutoFit/>
          </a:bodyPr>
          <a:lstStyle/>
          <a:p>
            <a:pPr algn="just">
              <a:lnSpc>
                <a:spcPts val="3168"/>
              </a:lnSpc>
              <a:spcBef>
                <a:spcPct val="0"/>
              </a:spcBef>
            </a:pPr>
            <a:r>
              <a:rPr lang="en-US" sz="2263">
                <a:solidFill>
                  <a:srgbClr val="1A55D8"/>
                </a:solidFill>
                <a:latin typeface="Poppins"/>
                <a:ea typeface="Poppins"/>
                <a:cs typeface="Poppins"/>
                <a:sym typeface="Poppins"/>
              </a:rPr>
              <a:t>AI-drive</a:t>
            </a:r>
            <a:r>
              <a:rPr lang="en-US" sz="2263">
                <a:solidFill>
                  <a:srgbClr val="1A55D8"/>
                </a:solidFill>
                <a:latin typeface="Poppins"/>
                <a:ea typeface="Poppins"/>
                <a:cs typeface="Poppins"/>
                <a:sym typeface="Poppins"/>
              </a:rPr>
              <a:t>n content creation for personalized, engaging, and efficient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5521609" y="2290045"/>
            <a:ext cx="8872884" cy="8229600"/>
          </a:xfrm>
          <a:custGeom>
            <a:avLst/>
            <a:gdLst/>
            <a:ahLst/>
            <a:cxnLst/>
            <a:rect r="r" b="b" t="t" l="l"/>
            <a:pathLst>
              <a:path h="8229600" w="8872884">
                <a:moveTo>
                  <a:pt x="8872884" y="0"/>
                </a:moveTo>
                <a:lnTo>
                  <a:pt x="0" y="0"/>
                </a:lnTo>
                <a:lnTo>
                  <a:pt x="0" y="8229600"/>
                </a:lnTo>
                <a:lnTo>
                  <a:pt x="8872884" y="8229600"/>
                </a:lnTo>
                <a:lnTo>
                  <a:pt x="8872884"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0" y="0"/>
          <a:ext cx="18288000" cy="10287000"/>
        </p:xfrm>
        <a:graphic>
          <a:graphicData uri="http://schemas.openxmlformats.org/drawingml/2006/table">
            <a:tbl>
              <a:tblPr/>
              <a:tblGrid>
                <a:gridCol w="1662283"/>
                <a:gridCol w="3381197"/>
                <a:gridCol w="1836669"/>
                <a:gridCol w="5248662"/>
                <a:gridCol w="6159190"/>
              </a:tblGrid>
              <a:tr h="1493204">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Serial No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Ti</a:t>
                      </a:r>
                      <a:r>
                        <a:rPr lang="en-US" sz="2499" b="true">
                          <a:solidFill>
                            <a:srgbClr val="000000"/>
                          </a:solidFill>
                          <a:latin typeface="Times New Roman MT Bold"/>
                          <a:ea typeface="Times New Roman MT Bold"/>
                          <a:cs typeface="Times New Roman MT Bold"/>
                          <a:sym typeface="Times New Roman MT Bold"/>
                        </a:rPr>
                        <a:t>tle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Year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Description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Ideas Extracted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932320">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GPT — A Comprehensive Review on Enabling Technologies, Potential Applications, Emerging Challenges, and Future Directions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This paper presents a detailed overview of GPT models, including transformer architecture, training pipeline, applications, challenges, and future research directions.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GPT architecture and evolution</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Applications in NLP, health, banking, etc.</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Self-attention benefits</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Challenges: bias, data privacy, compute requirements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767253">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Unleashing the Potential of PIM: Accelerating Large Batched Inference of Transformer-Based Generative Models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Focuses on accelerating large-scale transformer inference using Processing-in-Memory (PIM) architecture, proposed system AttAcc improves GPT inference efficiency.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KV-cache bottleneck identification</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PIM-based acceleration</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Improved throughput and lower energy use for GPT inference</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3094223">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6</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Diffusion Models in Vision: A Survey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Survey of denoising diffusion models including DDPM, SDE-based diffusion, and applications like image generation, segmentation, anomaly detection.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Diffusion vs. GANs, VAEs </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Two-phase diffusion &amp; reverse noise process</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Applications: super-resolution, inpainting, editing</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Challenges: slow sampling</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5521609" y="2290045"/>
            <a:ext cx="8872884" cy="8229600"/>
          </a:xfrm>
          <a:custGeom>
            <a:avLst/>
            <a:gdLst/>
            <a:ahLst/>
            <a:cxnLst/>
            <a:rect r="r" b="b" t="t" l="l"/>
            <a:pathLst>
              <a:path h="8229600" w="8872884">
                <a:moveTo>
                  <a:pt x="8872884" y="0"/>
                </a:moveTo>
                <a:lnTo>
                  <a:pt x="0" y="0"/>
                </a:lnTo>
                <a:lnTo>
                  <a:pt x="0" y="8229600"/>
                </a:lnTo>
                <a:lnTo>
                  <a:pt x="8872884" y="8229600"/>
                </a:lnTo>
                <a:lnTo>
                  <a:pt x="8872884"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0" y="0"/>
          <a:ext cx="18288000" cy="10287000"/>
        </p:xfrm>
        <a:graphic>
          <a:graphicData uri="http://schemas.openxmlformats.org/drawingml/2006/table">
            <a:tbl>
              <a:tblPr/>
              <a:tblGrid>
                <a:gridCol w="1662283"/>
                <a:gridCol w="3381197"/>
                <a:gridCol w="1836669"/>
                <a:gridCol w="5248662"/>
                <a:gridCol w="6159190"/>
              </a:tblGrid>
              <a:tr h="1493204">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Serial No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Ti</a:t>
                      </a:r>
                      <a:r>
                        <a:rPr lang="en-US" sz="2499" b="true">
                          <a:solidFill>
                            <a:srgbClr val="000000"/>
                          </a:solidFill>
                          <a:latin typeface="Times New Roman MT Bold"/>
                          <a:ea typeface="Times New Roman MT Bold"/>
                          <a:cs typeface="Times New Roman MT Bold"/>
                          <a:sym typeface="Times New Roman MT Bold"/>
                        </a:rPr>
                        <a:t>tle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Year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Description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Ideas Extracted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838069">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7</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Sampling Efficiency &amp; Acceleration in Diffusion Models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This work explores techniques to accelerate diffusion model sampling using improved denoising strategies, reduced timestep schedules, and optimization methods like DDIM and model distillation to reduce inference time.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Faster diffusion sampling methods</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DDIM sampling</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Distillation reduces steps</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Real-time generative efficiency</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932320">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endParaRPr lang="en-US" sz="1100"/>
                    </a:p>
                    <a:p>
                      <a:pPr algn="ctr">
                        <a:lnSpc>
                          <a:spcPts val="2800"/>
                        </a:lnSpc>
                      </a:pPr>
                      <a:r>
                        <a:rPr lang="en-US" sz="2000">
                          <a:solidFill>
                            <a:srgbClr val="000000"/>
                          </a:solidFill>
                          <a:latin typeface="Canva Sans"/>
                          <a:ea typeface="Canva Sans"/>
                          <a:cs typeface="Canva Sans"/>
                          <a:sym typeface="Canva Sans"/>
                        </a:rPr>
                        <a:t>GPT — A Compr</a:t>
                      </a:r>
                      <a:r>
                        <a:rPr lang="en-US" sz="2000">
                          <a:solidFill>
                            <a:srgbClr val="000000"/>
                          </a:solidFill>
                          <a:latin typeface="Canva Sans"/>
                          <a:ea typeface="Canva Sans"/>
                          <a:cs typeface="Canva Sans"/>
                          <a:sym typeface="Canva Sans"/>
                        </a:rPr>
                        <a:t>ehensive Review on Enabling Technologies, Applications &amp; Future Directions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This paper provides a detailed overview of GPT architecture, transformer workflows, use cases across industries, and discusses challenges like ethical risks, model bias, and computational limitations.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GPT architecture &amp; training</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Applications in NLP &amp; real-world systems</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Limitations: bias, privacy, hallucinations</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Future improvements in efficiency &amp; safety</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3023407">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A Comprehensive Study of Autoencoders for Anomaly Detection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endParaRPr lang="en-US" sz="1100"/>
                    </a:p>
                    <a:p>
                      <a:pPr algn="ctr">
                        <a:lnSpc>
                          <a:spcPts val="2800"/>
                        </a:lnSpc>
                      </a:pPr>
                      <a:r>
                        <a:rPr lang="en-US" sz="2000">
                          <a:solidFill>
                            <a:srgbClr val="000000"/>
                          </a:solidFill>
                          <a:latin typeface="Times New Roman MT"/>
                          <a:ea typeface="Times New Roman MT"/>
                          <a:cs typeface="Times New Roman MT"/>
                          <a:sym typeface="Times New Roman MT"/>
                        </a:rPr>
                        <a:t>This paper Autoencoder models for image-based anomaly detection and compares reconstruction accuracy, latent representation quality, robustness, and reproducibility issues.</a:t>
                      </a:r>
                    </a:p>
                    <a:p>
                      <a:pPr algn="ctr">
                        <a:lnSpc>
                          <a:spcPts val="2800"/>
                        </a:lnSpc>
                      </a:pP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Classical AE, DAE, VAE comparison</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Reconstruction error as anomaly metric</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Latent space analysis</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Trade-offs: speed vs. accuracy</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5521609" y="2290045"/>
            <a:ext cx="8872884" cy="8229600"/>
          </a:xfrm>
          <a:custGeom>
            <a:avLst/>
            <a:gdLst/>
            <a:ahLst/>
            <a:cxnLst/>
            <a:rect r="r" b="b" t="t" l="l"/>
            <a:pathLst>
              <a:path h="8229600" w="8872884">
                <a:moveTo>
                  <a:pt x="8872884" y="0"/>
                </a:moveTo>
                <a:lnTo>
                  <a:pt x="0" y="0"/>
                </a:lnTo>
                <a:lnTo>
                  <a:pt x="0" y="8229600"/>
                </a:lnTo>
                <a:lnTo>
                  <a:pt x="8872884" y="8229600"/>
                </a:lnTo>
                <a:lnTo>
                  <a:pt x="8872884"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0" y="0"/>
          <a:ext cx="18288000" cy="10287000"/>
        </p:xfrm>
        <a:graphic>
          <a:graphicData uri="http://schemas.openxmlformats.org/drawingml/2006/table">
            <a:tbl>
              <a:tblPr/>
              <a:tblGrid>
                <a:gridCol w="1662283"/>
                <a:gridCol w="3381197"/>
                <a:gridCol w="1836669"/>
                <a:gridCol w="5248662"/>
                <a:gridCol w="6159190"/>
              </a:tblGrid>
              <a:tr h="1337214">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Serial No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Ti</a:t>
                      </a:r>
                      <a:r>
                        <a:rPr lang="en-US" sz="2499" b="true">
                          <a:solidFill>
                            <a:srgbClr val="000000"/>
                          </a:solidFill>
                          <a:latin typeface="Times New Roman MT Bold"/>
                          <a:ea typeface="Times New Roman MT Bold"/>
                          <a:cs typeface="Times New Roman MT Bold"/>
                          <a:sym typeface="Times New Roman MT Bold"/>
                        </a:rPr>
                        <a:t>tle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Year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Description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Ideas Extracted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838069">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10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endParaRPr lang="en-US" sz="1100"/>
                    </a:p>
                    <a:p>
                      <a:pPr algn="ctr">
                        <a:lnSpc>
                          <a:spcPts val="2800"/>
                        </a:lnSpc>
                      </a:pPr>
                      <a:r>
                        <a:rPr lang="en-US" sz="2000">
                          <a:solidFill>
                            <a:srgbClr val="000000"/>
                          </a:solidFill>
                          <a:latin typeface="Canva Sans"/>
                          <a:ea typeface="Canva Sans"/>
                          <a:cs typeface="Canva Sans"/>
                          <a:sym typeface="Canva Sans"/>
                        </a:rPr>
                        <a:t>GANs </a:t>
                      </a:r>
                      <a:r>
                        <a:rPr lang="en-US" sz="2000">
                          <a:solidFill>
                            <a:srgbClr val="000000"/>
                          </a:solidFill>
                          <a:latin typeface="Canva Sans"/>
                          <a:ea typeface="Canva Sans"/>
                          <a:cs typeface="Canva Sans"/>
                          <a:sym typeface="Canva Sans"/>
                        </a:rPr>
                        <a:t>and Their Applications Across Diverse Fields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Surveys GAN variants (DCGAN, WGAN, CycleGAN) and their applications in medicine, remote sensing, climate modeling, image enhancement, and finance.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 GAN variants for domain-specific tasks</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Image-to-image translation</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Mode collapse challenges</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Wide applicability across industries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767253">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11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endParaRPr lang="en-US" sz="1100"/>
                    </a:p>
                    <a:p>
                      <a:pPr algn="ctr">
                        <a:lnSpc>
                          <a:spcPts val="2800"/>
                        </a:lnSpc>
                      </a:pPr>
                      <a:r>
                        <a:rPr lang="en-US" sz="2000">
                          <a:solidFill>
                            <a:srgbClr val="000000"/>
                          </a:solidFill>
                          <a:latin typeface="Canva Sans"/>
                          <a:ea typeface="Canva Sans"/>
                          <a:cs typeface="Canva Sans"/>
                          <a:sym typeface="Canva Sans"/>
                        </a:rPr>
                        <a:t>Proc</a:t>
                      </a:r>
                      <a:r>
                        <a:rPr lang="en-US" sz="2000">
                          <a:solidFill>
                            <a:srgbClr val="000000"/>
                          </a:solidFill>
                          <a:latin typeface="Canva Sans"/>
                          <a:ea typeface="Canva Sans"/>
                          <a:cs typeface="Canva Sans"/>
                          <a:sym typeface="Canva Sans"/>
                        </a:rPr>
                        <a:t>essing Key/Value Cache Bottlenecks in Large Transformers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Identifies KV-cache memory limitations in long-sequence transformer inference and highlights architectural bottlenecks affecting attention computation and throughput.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KV-cache growth issue</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 Memory–compute imbalance</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Long-sequence inefficiency</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Need for hardware-level optimization</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3344464">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12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WGAN and Wasserstein Distance for Stable GAN Training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2017–2024 (widely cited)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endParaRPr lang="en-US" sz="1100"/>
                    </a:p>
                    <a:p>
                      <a:pPr algn="ctr">
                        <a:lnSpc>
                          <a:spcPts val="2800"/>
                        </a:lnSpc>
                      </a:pPr>
                      <a:r>
                        <a:rPr lang="en-US" sz="2000">
                          <a:solidFill>
                            <a:srgbClr val="000000"/>
                          </a:solidFill>
                          <a:latin typeface="Times New Roman MT"/>
                          <a:ea typeface="Times New Roman MT"/>
                          <a:cs typeface="Times New Roman MT"/>
                          <a:sym typeface="Times New Roman MT"/>
                        </a:rPr>
                        <a:t>Discusses how Wasserstein distance improves GAN stability by addressing vanishing gradients and mode collapse through Lipschitz constraints and critic optimization.</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 Wasserstein distance</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Solving mode collapse</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Stable discriminator training</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Higher-quality image generation</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4651" y="0"/>
            <a:ext cx="7378900" cy="10287000"/>
            <a:chOff x="0" y="0"/>
            <a:chExt cx="1943414" cy="2709333"/>
          </a:xfrm>
        </p:grpSpPr>
        <p:sp>
          <p:nvSpPr>
            <p:cNvPr name="Freeform 3" id="3"/>
            <p:cNvSpPr/>
            <p:nvPr/>
          </p:nvSpPr>
          <p:spPr>
            <a:xfrm flipH="false" flipV="false" rot="0">
              <a:off x="0" y="0"/>
              <a:ext cx="1943414" cy="2709333"/>
            </a:xfrm>
            <a:custGeom>
              <a:avLst/>
              <a:gdLst/>
              <a:ahLst/>
              <a:cxnLst/>
              <a:rect r="r" b="b" t="t" l="l"/>
              <a:pathLst>
                <a:path h="2709333" w="1943414">
                  <a:moveTo>
                    <a:pt x="46165" y="0"/>
                  </a:moveTo>
                  <a:lnTo>
                    <a:pt x="1897250" y="0"/>
                  </a:lnTo>
                  <a:cubicBezTo>
                    <a:pt x="1909493" y="0"/>
                    <a:pt x="1921235" y="4864"/>
                    <a:pt x="1929893" y="13521"/>
                  </a:cubicBezTo>
                  <a:cubicBezTo>
                    <a:pt x="1938550" y="22179"/>
                    <a:pt x="1943414" y="33921"/>
                    <a:pt x="1943414" y="46165"/>
                  </a:cubicBezTo>
                  <a:lnTo>
                    <a:pt x="1943414" y="2663169"/>
                  </a:lnTo>
                  <a:cubicBezTo>
                    <a:pt x="1943414" y="2675412"/>
                    <a:pt x="1938550" y="2687154"/>
                    <a:pt x="1929893" y="2695812"/>
                  </a:cubicBezTo>
                  <a:cubicBezTo>
                    <a:pt x="1921235" y="2704469"/>
                    <a:pt x="1909493" y="2709333"/>
                    <a:pt x="1897250" y="2709333"/>
                  </a:cubicBezTo>
                  <a:lnTo>
                    <a:pt x="46165" y="2709333"/>
                  </a:lnTo>
                  <a:cubicBezTo>
                    <a:pt x="33921" y="2709333"/>
                    <a:pt x="22179" y="2704469"/>
                    <a:pt x="13521" y="2695812"/>
                  </a:cubicBezTo>
                  <a:cubicBezTo>
                    <a:pt x="4864" y="2687154"/>
                    <a:pt x="0" y="2675412"/>
                    <a:pt x="0" y="2663169"/>
                  </a:cubicBezTo>
                  <a:lnTo>
                    <a:pt x="0" y="46165"/>
                  </a:lnTo>
                  <a:cubicBezTo>
                    <a:pt x="0" y="33921"/>
                    <a:pt x="4864" y="22179"/>
                    <a:pt x="13521" y="13521"/>
                  </a:cubicBezTo>
                  <a:cubicBezTo>
                    <a:pt x="22179" y="4864"/>
                    <a:pt x="33921" y="0"/>
                    <a:pt x="46165" y="0"/>
                  </a:cubicBezTo>
                  <a:close/>
                </a:path>
              </a:pathLst>
            </a:custGeom>
            <a:solidFill>
              <a:srgbClr val="1A55D8"/>
            </a:solidFill>
          </p:spPr>
        </p:sp>
        <p:sp>
          <p:nvSpPr>
            <p:cNvPr name="TextBox 4" id="4"/>
            <p:cNvSpPr txBox="true"/>
            <p:nvPr/>
          </p:nvSpPr>
          <p:spPr>
            <a:xfrm>
              <a:off x="0" y="-66675"/>
              <a:ext cx="1943414" cy="2776008"/>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2239746" y="2137839"/>
            <a:ext cx="5163092" cy="6487572"/>
            <a:chOff x="0" y="0"/>
            <a:chExt cx="799898" cy="1005095"/>
          </a:xfrm>
        </p:grpSpPr>
        <p:sp>
          <p:nvSpPr>
            <p:cNvPr name="Freeform 6" id="6"/>
            <p:cNvSpPr/>
            <p:nvPr/>
          </p:nvSpPr>
          <p:spPr>
            <a:xfrm flipH="false" flipV="false" rot="0">
              <a:off x="0" y="0"/>
              <a:ext cx="799898" cy="1005095"/>
            </a:xfrm>
            <a:custGeom>
              <a:avLst/>
              <a:gdLst/>
              <a:ahLst/>
              <a:cxnLst/>
              <a:rect r="r" b="b" t="t" l="l"/>
              <a:pathLst>
                <a:path h="1005095" w="799898">
                  <a:moveTo>
                    <a:pt x="64477" y="0"/>
                  </a:moveTo>
                  <a:lnTo>
                    <a:pt x="735421" y="0"/>
                  </a:lnTo>
                  <a:cubicBezTo>
                    <a:pt x="752521" y="0"/>
                    <a:pt x="768921" y="6793"/>
                    <a:pt x="781013" y="18885"/>
                  </a:cubicBezTo>
                  <a:cubicBezTo>
                    <a:pt x="793105" y="30977"/>
                    <a:pt x="799898" y="47377"/>
                    <a:pt x="799898" y="64477"/>
                  </a:cubicBezTo>
                  <a:lnTo>
                    <a:pt x="799898" y="940617"/>
                  </a:lnTo>
                  <a:cubicBezTo>
                    <a:pt x="799898" y="976227"/>
                    <a:pt x="771031" y="1005095"/>
                    <a:pt x="735421" y="1005095"/>
                  </a:cubicBezTo>
                  <a:lnTo>
                    <a:pt x="64477" y="1005095"/>
                  </a:lnTo>
                  <a:cubicBezTo>
                    <a:pt x="28867" y="1005095"/>
                    <a:pt x="0" y="976227"/>
                    <a:pt x="0" y="940617"/>
                  </a:cubicBezTo>
                  <a:lnTo>
                    <a:pt x="0" y="64477"/>
                  </a:lnTo>
                  <a:cubicBezTo>
                    <a:pt x="0" y="28867"/>
                    <a:pt x="28867" y="0"/>
                    <a:pt x="64477" y="0"/>
                  </a:cubicBezTo>
                  <a:close/>
                </a:path>
              </a:pathLst>
            </a:custGeom>
            <a:blipFill>
              <a:blip r:embed="rId2"/>
              <a:stretch>
                <a:fillRect l="0" t="-9725" r="0" b="-9725"/>
              </a:stretch>
            </a:blipFill>
          </p:spPr>
        </p:sp>
      </p:grpSp>
      <p:sp>
        <p:nvSpPr>
          <p:cNvPr name="Freeform 7" id="7"/>
          <p:cNvSpPr/>
          <p:nvPr/>
        </p:nvSpPr>
        <p:spPr>
          <a:xfrm flipH="false" flipV="false" rot="0">
            <a:off x="857250" y="686756"/>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16964493" y="736256"/>
            <a:ext cx="391259" cy="624305"/>
          </a:xfrm>
          <a:custGeom>
            <a:avLst/>
            <a:gdLst/>
            <a:ahLst/>
            <a:cxnLst/>
            <a:rect r="r" b="b" t="t" l="l"/>
            <a:pathLst>
              <a:path h="624305" w="391259">
                <a:moveTo>
                  <a:pt x="0" y="0"/>
                </a:moveTo>
                <a:lnTo>
                  <a:pt x="391259" y="0"/>
                </a:lnTo>
                <a:lnTo>
                  <a:pt x="391259" y="624305"/>
                </a:lnTo>
                <a:lnTo>
                  <a:pt x="0" y="624305"/>
                </a:lnTo>
                <a:lnTo>
                  <a:pt x="0" y="0"/>
                </a:lnTo>
                <a:close/>
              </a:path>
            </a:pathLst>
          </a:custGeom>
          <a:blipFill>
            <a:blip r:embed="rId5">
              <a:extLst>
                <a:ext uri="{96DAC541-7B7A-43D3-8B79-37D633B846F1}">
                  <asvg:svgBlip xmlns:asvg="http://schemas.microsoft.com/office/drawing/2016/SVG/main" r:embed="rId6"/>
                </a:ext>
              </a:extLst>
            </a:blip>
            <a:stretch>
              <a:fillRect l="-59563" t="0" r="0" b="0"/>
            </a:stretch>
          </a:blipFill>
        </p:spPr>
      </p:sp>
      <p:sp>
        <p:nvSpPr>
          <p:cNvPr name="TextBox 9" id="9"/>
          <p:cNvSpPr txBox="true"/>
          <p:nvPr/>
        </p:nvSpPr>
        <p:spPr>
          <a:xfrm rot="0">
            <a:off x="8203749" y="1646973"/>
            <a:ext cx="8106253" cy="2372173"/>
          </a:xfrm>
          <a:prstGeom prst="rect">
            <a:avLst/>
          </a:prstGeom>
        </p:spPr>
        <p:txBody>
          <a:bodyPr anchor="t" rtlCol="false" tIns="0" lIns="0" bIns="0" rIns="0">
            <a:spAutoFit/>
          </a:bodyPr>
          <a:lstStyle/>
          <a:p>
            <a:pPr algn="just">
              <a:lnSpc>
                <a:spcPts val="8756"/>
              </a:lnSpc>
            </a:pPr>
            <a:r>
              <a:rPr lang="en-US" b="true" sz="8844" spc="-548">
                <a:solidFill>
                  <a:srgbClr val="1A55D8"/>
                </a:solidFill>
                <a:latin typeface="Poppins Bold"/>
                <a:ea typeface="Poppins Bold"/>
                <a:cs typeface="Poppins Bold"/>
                <a:sym typeface="Poppins Bold"/>
              </a:rPr>
              <a:t>Model Selection &amp;  Description</a:t>
            </a:r>
          </a:p>
        </p:txBody>
      </p:sp>
      <p:sp>
        <p:nvSpPr>
          <p:cNvPr name="TextBox 10" id="10"/>
          <p:cNvSpPr txBox="true"/>
          <p:nvPr/>
        </p:nvSpPr>
        <p:spPr>
          <a:xfrm rot="0">
            <a:off x="8508258" y="4295690"/>
            <a:ext cx="9147085" cy="4007358"/>
          </a:xfrm>
          <a:prstGeom prst="rect">
            <a:avLst/>
          </a:prstGeom>
        </p:spPr>
        <p:txBody>
          <a:bodyPr anchor="t" rtlCol="false" tIns="0" lIns="0" bIns="0" rIns="0">
            <a:spAutoFit/>
          </a:bodyPr>
          <a:lstStyle/>
          <a:p>
            <a:pPr algn="just" marL="453390" indent="-226695" lvl="1">
              <a:lnSpc>
                <a:spcPts val="3590"/>
              </a:lnSpc>
              <a:buFont typeface="Arial"/>
              <a:buChar char="•"/>
            </a:pPr>
            <a:r>
              <a:rPr lang="en-US" sz="2100">
                <a:solidFill>
                  <a:srgbClr val="1A55D8"/>
                </a:solidFill>
                <a:latin typeface="Poppins"/>
                <a:ea typeface="Poppins"/>
                <a:cs typeface="Poppins"/>
                <a:sym typeface="Poppins"/>
              </a:rPr>
              <a:t>EduGen integrates </a:t>
            </a:r>
            <a:r>
              <a:rPr lang="en-US" b="true" sz="2100">
                <a:solidFill>
                  <a:srgbClr val="1A55D8"/>
                </a:solidFill>
                <a:latin typeface="Poppins Bold"/>
                <a:ea typeface="Poppins Bold"/>
                <a:cs typeface="Poppins Bold"/>
                <a:sym typeface="Poppins Bold"/>
              </a:rPr>
              <a:t>4 Generative AI Models</a:t>
            </a:r>
            <a:r>
              <a:rPr lang="en-US" sz="2100">
                <a:solidFill>
                  <a:srgbClr val="1A55D8"/>
                </a:solidFill>
                <a:latin typeface="Poppins"/>
                <a:ea typeface="Poppins"/>
                <a:cs typeface="Poppins"/>
                <a:sym typeface="Poppins"/>
              </a:rPr>
              <a:t> into one pipeline.</a:t>
            </a:r>
          </a:p>
          <a:p>
            <a:pPr algn="just" marL="453390" indent="-226695" lvl="1">
              <a:lnSpc>
                <a:spcPts val="3590"/>
              </a:lnSpc>
              <a:buFont typeface="Arial"/>
              <a:buChar char="•"/>
            </a:pPr>
            <a:r>
              <a:rPr lang="en-US" sz="2100">
                <a:solidFill>
                  <a:srgbClr val="1A55D8"/>
                </a:solidFill>
                <a:latin typeface="Poppins"/>
                <a:ea typeface="Poppins"/>
                <a:cs typeface="Poppins"/>
                <a:sym typeface="Poppins"/>
              </a:rPr>
              <a:t>Each model contributes to a specific type of learning content.</a:t>
            </a:r>
          </a:p>
          <a:p>
            <a:pPr algn="just" marL="453390" indent="-226695" lvl="1">
              <a:lnSpc>
                <a:spcPts val="3590"/>
              </a:lnSpc>
              <a:buFont typeface="Arial"/>
              <a:buChar char="•"/>
            </a:pPr>
            <a:r>
              <a:rPr lang="en-US" b="true" sz="2100">
                <a:solidFill>
                  <a:srgbClr val="1A55D8"/>
                </a:solidFill>
                <a:latin typeface="Poppins Bold"/>
                <a:ea typeface="Poppins Bold"/>
                <a:cs typeface="Poppins Bold"/>
                <a:sym typeface="Poppins Bold"/>
              </a:rPr>
              <a:t>Autoencoders (VAE</a:t>
            </a:r>
            <a:r>
              <a:rPr lang="en-US" sz="2100">
                <a:solidFill>
                  <a:srgbClr val="1A55D8"/>
                </a:solidFill>
                <a:latin typeface="Poppins"/>
                <a:ea typeface="Poppins"/>
                <a:cs typeface="Poppins"/>
                <a:sym typeface="Poppins"/>
              </a:rPr>
              <a:t>) → simplify and reconstruct diagrams.</a:t>
            </a:r>
          </a:p>
          <a:p>
            <a:pPr algn="just" marL="453390" indent="-226695" lvl="1">
              <a:lnSpc>
                <a:spcPts val="3590"/>
              </a:lnSpc>
              <a:buFont typeface="Arial"/>
              <a:buChar char="•"/>
            </a:pPr>
            <a:r>
              <a:rPr lang="en-US" b="true" sz="2100">
                <a:solidFill>
                  <a:srgbClr val="1A55D8"/>
                </a:solidFill>
                <a:latin typeface="Poppins Bold"/>
                <a:ea typeface="Poppins Bold"/>
                <a:cs typeface="Poppins Bold"/>
                <a:sym typeface="Poppins Bold"/>
              </a:rPr>
              <a:t>GANs</a:t>
            </a:r>
            <a:r>
              <a:rPr lang="en-US" sz="2100">
                <a:solidFill>
                  <a:srgbClr val="1A55D8"/>
                </a:solidFill>
                <a:latin typeface="Poppins"/>
                <a:ea typeface="Poppins"/>
                <a:cs typeface="Poppins"/>
                <a:sym typeface="Poppins"/>
              </a:rPr>
              <a:t> → generate diverse question banks </a:t>
            </a:r>
          </a:p>
          <a:p>
            <a:pPr algn="just" marL="453390" indent="-226695" lvl="1">
              <a:lnSpc>
                <a:spcPts val="3590"/>
              </a:lnSpc>
              <a:buFont typeface="Arial"/>
              <a:buChar char="•"/>
            </a:pPr>
            <a:r>
              <a:rPr lang="en-US" b="true" sz="2100">
                <a:solidFill>
                  <a:srgbClr val="1A55D8"/>
                </a:solidFill>
                <a:latin typeface="Poppins Bold"/>
                <a:ea typeface="Poppins Bold"/>
                <a:cs typeface="Poppins Bold"/>
                <a:sym typeface="Poppins Bold"/>
              </a:rPr>
              <a:t>Transformers (BERT, T5, GPT)</a:t>
            </a:r>
            <a:r>
              <a:rPr lang="en-US" sz="2100">
                <a:solidFill>
                  <a:srgbClr val="1A55D8"/>
                </a:solidFill>
                <a:latin typeface="Poppins"/>
                <a:ea typeface="Poppins"/>
                <a:cs typeface="Poppins"/>
                <a:sym typeface="Poppins"/>
              </a:rPr>
              <a:t> → summarize chapters &amp; create notes/flashcards.</a:t>
            </a:r>
          </a:p>
          <a:p>
            <a:pPr algn="just" marL="453390" indent="-226695" lvl="1">
              <a:lnSpc>
                <a:spcPts val="3590"/>
              </a:lnSpc>
              <a:buFont typeface="Arial"/>
              <a:buChar char="•"/>
            </a:pPr>
            <a:r>
              <a:rPr lang="en-US" b="true" sz="2100">
                <a:solidFill>
                  <a:srgbClr val="1A55D8"/>
                </a:solidFill>
                <a:latin typeface="Poppins Bold"/>
                <a:ea typeface="Poppins Bold"/>
                <a:cs typeface="Poppins Bold"/>
                <a:sym typeface="Poppins Bold"/>
              </a:rPr>
              <a:t>Diffusion Models (Stable Diffusion, DALL·E)</a:t>
            </a:r>
            <a:r>
              <a:rPr lang="en-US" sz="2100">
                <a:solidFill>
                  <a:srgbClr val="1A55D8"/>
                </a:solidFill>
                <a:latin typeface="Poppins"/>
                <a:ea typeface="Poppins"/>
                <a:cs typeface="Poppins"/>
                <a:sym typeface="Poppins"/>
              </a:rPr>
              <a:t> → produce STEM illustrations from text prompts.</a:t>
            </a:r>
          </a:p>
          <a:p>
            <a:pPr algn="just">
              <a:lnSpc>
                <a:spcPts val="3590"/>
              </a:lnSpc>
            </a:pPr>
          </a:p>
        </p:txBody>
      </p:sp>
      <p:sp>
        <p:nvSpPr>
          <p:cNvPr name="Freeform 11" id="11"/>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5338" y="1051117"/>
            <a:ext cx="15667300" cy="2241697"/>
            <a:chOff x="0" y="0"/>
            <a:chExt cx="20889734" cy="2988929"/>
          </a:xfrm>
        </p:grpSpPr>
        <p:grpSp>
          <p:nvGrpSpPr>
            <p:cNvPr name="Group 4" id="4"/>
            <p:cNvGrpSpPr/>
            <p:nvPr/>
          </p:nvGrpSpPr>
          <p:grpSpPr>
            <a:xfrm rot="0">
              <a:off x="0" y="0"/>
              <a:ext cx="20889734" cy="2988929"/>
              <a:chOff x="0" y="0"/>
              <a:chExt cx="2571338" cy="367910"/>
            </a:xfrm>
          </p:grpSpPr>
          <p:sp>
            <p:nvSpPr>
              <p:cNvPr name="Freeform 5" id="5"/>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blipFill>
                <a:blip r:embed="rId4"/>
                <a:stretch>
                  <a:fillRect l="0" t="-146566" r="0" b="-146566"/>
                </a:stretch>
              </a:blipFill>
            </p:spPr>
          </p:sp>
        </p:grpSp>
        <p:grpSp>
          <p:nvGrpSpPr>
            <p:cNvPr name="Group 6" id="6"/>
            <p:cNvGrpSpPr/>
            <p:nvPr/>
          </p:nvGrpSpPr>
          <p:grpSpPr>
            <a:xfrm rot="0">
              <a:off x="0" y="0"/>
              <a:ext cx="20889734" cy="2988929"/>
              <a:chOff x="0" y="0"/>
              <a:chExt cx="2571338" cy="367910"/>
            </a:xfrm>
          </p:grpSpPr>
          <p:sp>
            <p:nvSpPr>
              <p:cNvPr name="Freeform 7" id="7"/>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sp>
        <p:nvSpPr>
          <p:cNvPr name="Freeform 8" id="8"/>
          <p:cNvSpPr/>
          <p:nvPr/>
        </p:nvSpPr>
        <p:spPr>
          <a:xfrm flipH="false" flipV="false" rot="0">
            <a:off x="13811963" y="46291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630210" y="1295322"/>
            <a:ext cx="11162885" cy="1819962"/>
          </a:xfrm>
          <a:prstGeom prst="rect">
            <a:avLst/>
          </a:prstGeom>
        </p:spPr>
        <p:txBody>
          <a:bodyPr anchor="t" rtlCol="false" tIns="0" lIns="0" bIns="0" rIns="0">
            <a:spAutoFit/>
          </a:bodyPr>
          <a:lstStyle/>
          <a:p>
            <a:pPr algn="l">
              <a:lnSpc>
                <a:spcPts val="6736"/>
              </a:lnSpc>
            </a:pPr>
            <a:r>
              <a:rPr lang="en-US" sz="6804" spc="-421" b="true">
                <a:solidFill>
                  <a:srgbClr val="FFFFFF"/>
                </a:solidFill>
                <a:latin typeface="Poppins Bold"/>
                <a:ea typeface="Poppins Bold"/>
                <a:cs typeface="Poppins Bold"/>
                <a:sym typeface="Poppins Bold"/>
              </a:rPr>
              <a:t>Autoencoders / Variational Autoencoders (VAE)</a:t>
            </a:r>
          </a:p>
        </p:txBody>
      </p:sp>
      <p:sp>
        <p:nvSpPr>
          <p:cNvPr name="TextBox 10" id="10"/>
          <p:cNvSpPr txBox="true"/>
          <p:nvPr/>
        </p:nvSpPr>
        <p:spPr>
          <a:xfrm rot="0">
            <a:off x="1028700" y="5045075"/>
            <a:ext cx="13220043" cy="793679"/>
          </a:xfrm>
          <a:prstGeom prst="rect">
            <a:avLst/>
          </a:prstGeom>
        </p:spPr>
        <p:txBody>
          <a:bodyPr anchor="t" rtlCol="false" tIns="0" lIns="0" bIns="0" rIns="0">
            <a:spAutoFit/>
          </a:bodyPr>
          <a:lstStyle/>
          <a:p>
            <a:pPr algn="just" marL="482774" indent="-241387" lvl="1">
              <a:lnSpc>
                <a:spcPts val="3130"/>
              </a:lnSpc>
              <a:buFont typeface="Arial"/>
              <a:buChar char="•"/>
            </a:pPr>
            <a:r>
              <a:rPr lang="en-US" sz="2236">
                <a:solidFill>
                  <a:srgbClr val="1A55D8"/>
                </a:solidFill>
                <a:latin typeface="Poppins"/>
                <a:ea typeface="Poppins"/>
                <a:cs typeface="Poppins"/>
                <a:sym typeface="Poppins"/>
              </a:rPr>
              <a:t>Compress and reconstruct diagrams from textbooks.</a:t>
            </a:r>
          </a:p>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Convert complex engineering/physics diagrams into simplified schematics for students.</a:t>
            </a:r>
          </a:p>
        </p:txBody>
      </p:sp>
      <p:sp>
        <p:nvSpPr>
          <p:cNvPr name="TextBox 11" id="11"/>
          <p:cNvSpPr txBox="true"/>
          <p:nvPr/>
        </p:nvSpPr>
        <p:spPr>
          <a:xfrm rot="0">
            <a:off x="702737" y="4165245"/>
            <a:ext cx="4007822"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Application in EduGen:</a:t>
            </a:r>
          </a:p>
        </p:txBody>
      </p:sp>
      <p:sp>
        <p:nvSpPr>
          <p:cNvPr name="TextBox 12" id="12"/>
          <p:cNvSpPr txBox="true"/>
          <p:nvPr/>
        </p:nvSpPr>
        <p:spPr>
          <a:xfrm rot="0">
            <a:off x="702737" y="6410888"/>
            <a:ext cx="2657220"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Why Chosen:</a:t>
            </a:r>
          </a:p>
        </p:txBody>
      </p:sp>
      <p:sp>
        <p:nvSpPr>
          <p:cNvPr name="TextBox 13" id="13"/>
          <p:cNvSpPr txBox="true"/>
          <p:nvPr/>
        </p:nvSpPr>
        <p:spPr>
          <a:xfrm rot="0">
            <a:off x="1009650" y="7162623"/>
            <a:ext cx="13220043" cy="401778"/>
          </a:xfrm>
          <a:prstGeom prst="rect">
            <a:avLst/>
          </a:prstGeom>
        </p:spPr>
        <p:txBody>
          <a:bodyPr anchor="t" rtlCol="false" tIns="0" lIns="0" bIns="0" rIns="0">
            <a:spAutoFit/>
          </a:bodyPr>
          <a:lstStyle/>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Efficient diagram handling → lower storage, faster sharing, clearer visuals.</a:t>
            </a:r>
          </a:p>
        </p:txBody>
      </p:sp>
      <p:sp>
        <p:nvSpPr>
          <p:cNvPr name="TextBox 14" id="14"/>
          <p:cNvSpPr txBox="true"/>
          <p:nvPr/>
        </p:nvSpPr>
        <p:spPr>
          <a:xfrm rot="0">
            <a:off x="702737" y="8107327"/>
            <a:ext cx="2161999"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Example :</a:t>
            </a:r>
          </a:p>
        </p:txBody>
      </p:sp>
      <p:sp>
        <p:nvSpPr>
          <p:cNvPr name="TextBox 15" id="15"/>
          <p:cNvSpPr txBox="true"/>
          <p:nvPr/>
        </p:nvSpPr>
        <p:spPr>
          <a:xfrm rot="0">
            <a:off x="1028700" y="8957946"/>
            <a:ext cx="13220043" cy="401778"/>
          </a:xfrm>
          <a:prstGeom prst="rect">
            <a:avLst/>
          </a:prstGeom>
        </p:spPr>
        <p:txBody>
          <a:bodyPr anchor="t" rtlCol="false" tIns="0" lIns="0" bIns="0" rIns="0">
            <a:spAutoFit/>
          </a:bodyPr>
          <a:lstStyle/>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Transformer coil diagram simplified into a student-friendly schematic.</a:t>
            </a:r>
          </a:p>
        </p:txBody>
      </p:sp>
      <p:sp>
        <p:nvSpPr>
          <p:cNvPr name="TextBox 16" id="16"/>
          <p:cNvSpPr txBox="true"/>
          <p:nvPr/>
        </p:nvSpPr>
        <p:spPr>
          <a:xfrm rot="0">
            <a:off x="325019" y="1371522"/>
            <a:ext cx="1369262" cy="1828507"/>
          </a:xfrm>
          <a:prstGeom prst="rect">
            <a:avLst/>
          </a:prstGeom>
        </p:spPr>
        <p:txBody>
          <a:bodyPr anchor="t" rtlCol="false" tIns="0" lIns="0" bIns="0" rIns="0">
            <a:spAutoFit/>
          </a:bodyPr>
          <a:lstStyle/>
          <a:p>
            <a:pPr algn="l">
              <a:lnSpc>
                <a:spcPts val="12843"/>
              </a:lnSpc>
            </a:pPr>
            <a:r>
              <a:rPr lang="en-US" sz="12972" spc="-804" b="true">
                <a:solidFill>
                  <a:srgbClr val="FFFFFF"/>
                </a:solidFill>
                <a:latin typeface="Poppins Bold"/>
                <a:ea typeface="Poppins Bold"/>
                <a:cs typeface="Poppins Bold"/>
                <a:sym typeface="Poppins Bold"/>
              </a:rPr>
              <a:t>1.</a:t>
            </a:r>
          </a:p>
        </p:txBody>
      </p:sp>
      <p:sp>
        <p:nvSpPr>
          <p:cNvPr name="Freeform 17" id="17"/>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286537"/>
            <a:ext cx="5502296" cy="8690949"/>
          </a:xfrm>
          <a:custGeom>
            <a:avLst/>
            <a:gdLst/>
            <a:ahLst/>
            <a:cxnLst/>
            <a:rect r="r" b="b" t="t" l="l"/>
            <a:pathLst>
              <a:path h="8690949" w="5502296">
                <a:moveTo>
                  <a:pt x="0" y="0"/>
                </a:moveTo>
                <a:lnTo>
                  <a:pt x="5502296" y="0"/>
                </a:lnTo>
                <a:lnTo>
                  <a:pt x="5502296" y="8690949"/>
                </a:lnTo>
                <a:lnTo>
                  <a:pt x="0" y="8690949"/>
                </a:lnTo>
                <a:lnTo>
                  <a:pt x="0" y="0"/>
                </a:lnTo>
                <a:close/>
              </a:path>
            </a:pathLst>
          </a:custGeom>
          <a:blipFill>
            <a:blip r:embed="rId2"/>
            <a:stretch>
              <a:fillRect l="0" t="0" r="0" b="-153242"/>
            </a:stretch>
          </a:blipFill>
        </p:spPr>
      </p:sp>
      <p:sp>
        <p:nvSpPr>
          <p:cNvPr name="Freeform 3" id="3"/>
          <p:cNvSpPr/>
          <p:nvPr/>
        </p:nvSpPr>
        <p:spPr>
          <a:xfrm flipH="false" flipV="false" rot="0">
            <a:off x="12853803" y="2673301"/>
            <a:ext cx="4764926" cy="6826201"/>
          </a:xfrm>
          <a:custGeom>
            <a:avLst/>
            <a:gdLst/>
            <a:ahLst/>
            <a:cxnLst/>
            <a:rect r="r" b="b" t="t" l="l"/>
            <a:pathLst>
              <a:path h="6826201" w="4764926">
                <a:moveTo>
                  <a:pt x="0" y="0"/>
                </a:moveTo>
                <a:lnTo>
                  <a:pt x="4764926" y="0"/>
                </a:lnTo>
                <a:lnTo>
                  <a:pt x="4764926" y="6826201"/>
                </a:lnTo>
                <a:lnTo>
                  <a:pt x="0" y="6826201"/>
                </a:lnTo>
                <a:lnTo>
                  <a:pt x="0" y="0"/>
                </a:lnTo>
                <a:close/>
              </a:path>
            </a:pathLst>
          </a:custGeom>
          <a:blipFill>
            <a:blip r:embed="rId2"/>
            <a:stretch>
              <a:fillRect l="0" t="-179213" r="0" b="0"/>
            </a:stretch>
          </a:blipFill>
        </p:spPr>
      </p:sp>
      <p:sp>
        <p:nvSpPr>
          <p:cNvPr name="Freeform 4" id="4"/>
          <p:cNvSpPr/>
          <p:nvPr/>
        </p:nvSpPr>
        <p:spPr>
          <a:xfrm flipH="false" flipV="false" rot="0">
            <a:off x="7445894" y="4146349"/>
            <a:ext cx="4493011" cy="4547028"/>
          </a:xfrm>
          <a:custGeom>
            <a:avLst/>
            <a:gdLst/>
            <a:ahLst/>
            <a:cxnLst/>
            <a:rect r="r" b="b" t="t" l="l"/>
            <a:pathLst>
              <a:path h="4547028" w="4493011">
                <a:moveTo>
                  <a:pt x="0" y="0"/>
                </a:moveTo>
                <a:lnTo>
                  <a:pt x="4493011" y="0"/>
                </a:lnTo>
                <a:lnTo>
                  <a:pt x="4493011" y="4547028"/>
                </a:lnTo>
                <a:lnTo>
                  <a:pt x="0" y="4547028"/>
                </a:lnTo>
                <a:lnTo>
                  <a:pt x="0" y="0"/>
                </a:lnTo>
                <a:close/>
              </a:path>
            </a:pathLst>
          </a:custGeom>
          <a:blipFill>
            <a:blip r:embed="rId2"/>
            <a:stretch>
              <a:fillRect l="0" t="-157086" r="-1638" b="-144638"/>
            </a:stretch>
          </a:blipFill>
        </p:spPr>
      </p:sp>
      <p:sp>
        <p:nvSpPr>
          <p:cNvPr name="TextBox 5" id="5"/>
          <p:cNvSpPr txBox="true"/>
          <p:nvPr/>
        </p:nvSpPr>
        <p:spPr>
          <a:xfrm rot="0">
            <a:off x="1207487" y="85725"/>
            <a:ext cx="7430951" cy="1261171"/>
          </a:xfrm>
          <a:prstGeom prst="rect">
            <a:avLst/>
          </a:prstGeom>
        </p:spPr>
        <p:txBody>
          <a:bodyPr anchor="t" rtlCol="false" tIns="0" lIns="0" bIns="0" rIns="0">
            <a:spAutoFit/>
          </a:bodyPr>
          <a:lstStyle/>
          <a:p>
            <a:pPr algn="just">
              <a:lnSpc>
                <a:spcPts val="8756"/>
              </a:lnSpc>
            </a:pPr>
            <a:r>
              <a:rPr lang="en-US" b="true" sz="8844" spc="-548">
                <a:solidFill>
                  <a:srgbClr val="1A55D8"/>
                </a:solidFill>
                <a:latin typeface="Poppins Bold"/>
                <a:ea typeface="Poppins Bold"/>
                <a:cs typeface="Poppins Bold"/>
                <a:sym typeface="Poppins Bold"/>
              </a:rPr>
              <a:t>Methodology</a:t>
            </a:r>
          </a:p>
        </p:txBody>
      </p:sp>
      <p:sp>
        <p:nvSpPr>
          <p:cNvPr name="AutoShape 6" id="6"/>
          <p:cNvSpPr/>
          <p:nvPr/>
        </p:nvSpPr>
        <p:spPr>
          <a:xfrm>
            <a:off x="3779848" y="9977486"/>
            <a:ext cx="3373415" cy="0"/>
          </a:xfrm>
          <a:prstGeom prst="line">
            <a:avLst/>
          </a:prstGeom>
          <a:ln cap="flat" w="38100">
            <a:solidFill>
              <a:srgbClr val="000000"/>
            </a:solidFill>
            <a:prstDash val="sysDot"/>
            <a:headEnd type="none" len="sm" w="sm"/>
            <a:tailEnd type="arrow" len="sm" w="med"/>
          </a:ln>
        </p:spPr>
      </p:sp>
      <p:sp>
        <p:nvSpPr>
          <p:cNvPr name="AutoShape 7" id="7"/>
          <p:cNvSpPr/>
          <p:nvPr/>
        </p:nvSpPr>
        <p:spPr>
          <a:xfrm flipH="true" flipV="true">
            <a:off x="7153263" y="2673301"/>
            <a:ext cx="0" cy="7304186"/>
          </a:xfrm>
          <a:prstGeom prst="line">
            <a:avLst/>
          </a:prstGeom>
          <a:ln cap="flat" w="38100">
            <a:solidFill>
              <a:srgbClr val="000000"/>
            </a:solidFill>
            <a:prstDash val="sysDot"/>
            <a:headEnd type="none" len="sm" w="sm"/>
            <a:tailEnd type="arrow" len="sm" w="med"/>
          </a:ln>
        </p:spPr>
      </p:sp>
      <p:sp>
        <p:nvSpPr>
          <p:cNvPr name="AutoShape 8" id="8"/>
          <p:cNvSpPr/>
          <p:nvPr/>
        </p:nvSpPr>
        <p:spPr>
          <a:xfrm>
            <a:off x="7153263" y="2673301"/>
            <a:ext cx="2539136" cy="0"/>
          </a:xfrm>
          <a:prstGeom prst="line">
            <a:avLst/>
          </a:prstGeom>
          <a:ln cap="flat" w="38100">
            <a:solidFill>
              <a:srgbClr val="000000"/>
            </a:solidFill>
            <a:prstDash val="sysDot"/>
            <a:headEnd type="none" len="sm" w="sm"/>
            <a:tailEnd type="arrow" len="sm" w="med"/>
          </a:ln>
        </p:spPr>
      </p:sp>
      <p:sp>
        <p:nvSpPr>
          <p:cNvPr name="AutoShape 9" id="9"/>
          <p:cNvSpPr/>
          <p:nvPr/>
        </p:nvSpPr>
        <p:spPr>
          <a:xfrm>
            <a:off x="9692399" y="2673301"/>
            <a:ext cx="86556" cy="1592308"/>
          </a:xfrm>
          <a:prstGeom prst="line">
            <a:avLst/>
          </a:prstGeom>
          <a:ln cap="flat" w="38100">
            <a:solidFill>
              <a:srgbClr val="000000"/>
            </a:solidFill>
            <a:prstDash val="sysDot"/>
            <a:headEnd type="none" len="sm" w="sm"/>
            <a:tailEnd type="arrow" len="sm" w="med"/>
          </a:ln>
        </p:spPr>
      </p:sp>
      <p:sp>
        <p:nvSpPr>
          <p:cNvPr name="AutoShape 10" id="10"/>
          <p:cNvSpPr/>
          <p:nvPr/>
        </p:nvSpPr>
        <p:spPr>
          <a:xfrm>
            <a:off x="9737419" y="8693377"/>
            <a:ext cx="2540434" cy="0"/>
          </a:xfrm>
          <a:prstGeom prst="line">
            <a:avLst/>
          </a:prstGeom>
          <a:ln cap="flat" w="38100">
            <a:solidFill>
              <a:srgbClr val="000000"/>
            </a:solidFill>
            <a:prstDash val="sysDot"/>
            <a:headEnd type="none" len="sm" w="sm"/>
            <a:tailEnd type="arrow" len="sm" w="med"/>
          </a:ln>
        </p:spPr>
      </p:sp>
      <p:sp>
        <p:nvSpPr>
          <p:cNvPr name="AutoShape 11" id="11"/>
          <p:cNvSpPr/>
          <p:nvPr/>
        </p:nvSpPr>
        <p:spPr>
          <a:xfrm flipV="true">
            <a:off x="12277854" y="1346896"/>
            <a:ext cx="0" cy="7346481"/>
          </a:xfrm>
          <a:prstGeom prst="line">
            <a:avLst/>
          </a:prstGeom>
          <a:ln cap="flat" w="38100">
            <a:solidFill>
              <a:srgbClr val="000000"/>
            </a:solidFill>
            <a:prstDash val="sysDot"/>
            <a:headEnd type="none" len="sm" w="sm"/>
            <a:tailEnd type="arrow" len="sm" w="med"/>
          </a:ln>
        </p:spPr>
      </p:sp>
      <p:sp>
        <p:nvSpPr>
          <p:cNvPr name="AutoShape 12" id="12"/>
          <p:cNvSpPr/>
          <p:nvPr/>
        </p:nvSpPr>
        <p:spPr>
          <a:xfrm>
            <a:off x="12277854" y="1346896"/>
            <a:ext cx="2958412" cy="0"/>
          </a:xfrm>
          <a:prstGeom prst="line">
            <a:avLst/>
          </a:prstGeom>
          <a:ln cap="flat" w="38100">
            <a:solidFill>
              <a:srgbClr val="000000"/>
            </a:solidFill>
            <a:prstDash val="sysDot"/>
            <a:headEnd type="none" len="sm" w="sm"/>
            <a:tailEnd type="arrow" len="sm" w="med"/>
          </a:ln>
        </p:spPr>
      </p:sp>
      <p:sp>
        <p:nvSpPr>
          <p:cNvPr name="AutoShape 13" id="13"/>
          <p:cNvSpPr/>
          <p:nvPr/>
        </p:nvSpPr>
        <p:spPr>
          <a:xfrm flipH="true">
            <a:off x="15203875" y="1346896"/>
            <a:ext cx="32391" cy="1433049"/>
          </a:xfrm>
          <a:prstGeom prst="line">
            <a:avLst/>
          </a:prstGeom>
          <a:ln cap="flat" w="38100">
            <a:solidFill>
              <a:srgbClr val="000000"/>
            </a:solidFill>
            <a:prstDash val="sysDot"/>
            <a:headEnd type="none" len="sm" w="sm"/>
            <a:tailEnd type="arrow" len="sm" w="med"/>
          </a:ln>
        </p:spPr>
      </p:sp>
      <p:sp>
        <p:nvSpPr>
          <p:cNvPr name="Freeform 14" id="14"/>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11963" y="46291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06903" y="1903805"/>
            <a:ext cx="14196943" cy="3779936"/>
          </a:xfrm>
          <a:custGeom>
            <a:avLst/>
            <a:gdLst/>
            <a:ahLst/>
            <a:cxnLst/>
            <a:rect r="r" b="b" t="t" l="l"/>
            <a:pathLst>
              <a:path h="3779936" w="14196943">
                <a:moveTo>
                  <a:pt x="0" y="0"/>
                </a:moveTo>
                <a:lnTo>
                  <a:pt x="14196943" y="0"/>
                </a:lnTo>
                <a:lnTo>
                  <a:pt x="14196943" y="3779936"/>
                </a:lnTo>
                <a:lnTo>
                  <a:pt x="0" y="3779936"/>
                </a:lnTo>
                <a:lnTo>
                  <a:pt x="0" y="0"/>
                </a:lnTo>
                <a:close/>
              </a:path>
            </a:pathLst>
          </a:custGeom>
          <a:blipFill>
            <a:blip r:embed="rId6"/>
            <a:stretch>
              <a:fillRect l="0" t="0" r="0" b="0"/>
            </a:stretch>
          </a:blipFill>
        </p:spPr>
      </p:sp>
      <p:sp>
        <p:nvSpPr>
          <p:cNvPr name="Freeform 5" id="5"/>
          <p:cNvSpPr/>
          <p:nvPr/>
        </p:nvSpPr>
        <p:spPr>
          <a:xfrm flipH="false" flipV="false" rot="0">
            <a:off x="2006903" y="6253851"/>
            <a:ext cx="14274194" cy="3800504"/>
          </a:xfrm>
          <a:custGeom>
            <a:avLst/>
            <a:gdLst/>
            <a:ahLst/>
            <a:cxnLst/>
            <a:rect r="r" b="b" t="t" l="l"/>
            <a:pathLst>
              <a:path h="3800504" w="14274194">
                <a:moveTo>
                  <a:pt x="0" y="0"/>
                </a:moveTo>
                <a:lnTo>
                  <a:pt x="14274194" y="0"/>
                </a:lnTo>
                <a:lnTo>
                  <a:pt x="14274194" y="3800504"/>
                </a:lnTo>
                <a:lnTo>
                  <a:pt x="0" y="3800504"/>
                </a:lnTo>
                <a:lnTo>
                  <a:pt x="0" y="0"/>
                </a:lnTo>
                <a:close/>
              </a:path>
            </a:pathLst>
          </a:custGeom>
          <a:blipFill>
            <a:blip r:embed="rId7"/>
            <a:stretch>
              <a:fillRect l="0" t="0" r="0" b="0"/>
            </a:stretch>
          </a:blipFill>
        </p:spPr>
      </p:sp>
      <p:sp>
        <p:nvSpPr>
          <p:cNvPr name="TextBox 6" id="6"/>
          <p:cNvSpPr txBox="true"/>
          <p:nvPr/>
        </p:nvSpPr>
        <p:spPr>
          <a:xfrm rot="0">
            <a:off x="325019" y="1371522"/>
            <a:ext cx="1369262" cy="1828507"/>
          </a:xfrm>
          <a:prstGeom prst="rect">
            <a:avLst/>
          </a:prstGeom>
        </p:spPr>
        <p:txBody>
          <a:bodyPr anchor="t" rtlCol="false" tIns="0" lIns="0" bIns="0" rIns="0">
            <a:spAutoFit/>
          </a:bodyPr>
          <a:lstStyle/>
          <a:p>
            <a:pPr algn="l">
              <a:lnSpc>
                <a:spcPts val="12843"/>
              </a:lnSpc>
            </a:pPr>
            <a:r>
              <a:rPr lang="en-US" sz="12972" spc="-804" b="true">
                <a:solidFill>
                  <a:srgbClr val="FFFFFF"/>
                </a:solidFill>
                <a:latin typeface="Poppins Bold"/>
                <a:ea typeface="Poppins Bold"/>
                <a:cs typeface="Poppins Bold"/>
                <a:sym typeface="Poppins Bold"/>
              </a:rPr>
              <a:t>1.</a:t>
            </a:r>
          </a:p>
        </p:txBody>
      </p:sp>
      <p:sp>
        <p:nvSpPr>
          <p:cNvPr name="TextBox 7" id="7"/>
          <p:cNvSpPr txBox="true"/>
          <p:nvPr/>
        </p:nvSpPr>
        <p:spPr>
          <a:xfrm rot="0">
            <a:off x="1415248" y="398037"/>
            <a:ext cx="10289726" cy="1261171"/>
          </a:xfrm>
          <a:prstGeom prst="rect">
            <a:avLst/>
          </a:prstGeom>
        </p:spPr>
        <p:txBody>
          <a:bodyPr anchor="t" rtlCol="false" tIns="0" lIns="0" bIns="0" rIns="0">
            <a:spAutoFit/>
          </a:bodyPr>
          <a:lstStyle/>
          <a:p>
            <a:pPr algn="just">
              <a:lnSpc>
                <a:spcPts val="8756"/>
              </a:lnSpc>
            </a:pPr>
            <a:r>
              <a:rPr lang="en-US" b="true" sz="8844" spc="-548">
                <a:solidFill>
                  <a:srgbClr val="1A55D8"/>
                </a:solidFill>
                <a:latin typeface="Poppins Bold"/>
                <a:ea typeface="Poppins Bold"/>
                <a:cs typeface="Poppins Bold"/>
                <a:sym typeface="Poppins Bold"/>
              </a:rPr>
              <a:t>Output</a:t>
            </a:r>
          </a:p>
        </p:txBody>
      </p:sp>
      <p:sp>
        <p:nvSpPr>
          <p:cNvPr name="Freeform 8" id="8"/>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 name="Object 2"/>
          <p:cNvPicPr/>
          <p:nvPr/>
        </p:nvPicPr>
        <p:blipFill>
          <a:blip r:embed="rId3"/>
          <a:stretch>
            <a:fillRect/>
          </a:stretch>
          <a:srcRect/>
        </p:blipFill>
        <p:spPr>
          <a:xfrm>
            <a:off x="1028700" y="1501411"/>
            <a:ext cx="5657850" cy="6286500"/>
          </a:xfrm>
          <a:prstGeom prst="rect"/>
        </p:spPr>
      </p:pic>
      <p:sp>
        <p:nvSpPr>
          <p:cNvPr id="3" name="TextBox 3"/>
          <p:cNvSpPr txBox="true"/>
          <p:nvPr/>
        </p:nvSpPr>
        <p:spPr>
          <a:xfrm rot="0">
            <a:off x="672875" y="-33824"/>
            <a:ext cx="10289726" cy="1261171"/>
          </a:xfrm>
          <a:prstGeom prst="rect">
            <a:avLst/>
          </a:prstGeom>
        </p:spPr>
        <p:txBody>
          <a:bodyPr anchor="t" bIns="0" lIns="0" rIns="0" rtlCol="false" tIns="0">
            <a:spAutoFit/>
          </a:bodyPr>
          <a:lstStyle/>
          <a:p>
            <a:pPr algn="just">
              <a:lnSpc>
                <a:spcPts val="8756"/>
              </a:lnSpc>
            </a:pPr>
            <a:r>
              <a:rPr b="true" lang="en-US" spc="-548" sz="8844">
                <a:solidFill>
                  <a:srgbClr val="1A55D8"/>
                </a:solidFill>
                <a:latin typeface="Poppins Bold"/>
                <a:ea typeface="Poppins Bold"/>
                <a:cs typeface="Poppins Bold"/>
                <a:sym typeface="Poppins Bold"/>
              </a:rPr>
              <a:t>Evaluation Metrics</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5338" y="1051117"/>
            <a:ext cx="15667300" cy="2241697"/>
            <a:chOff x="0" y="0"/>
            <a:chExt cx="20889734" cy="2988929"/>
          </a:xfrm>
        </p:grpSpPr>
        <p:grpSp>
          <p:nvGrpSpPr>
            <p:cNvPr name="Group 4" id="4"/>
            <p:cNvGrpSpPr/>
            <p:nvPr/>
          </p:nvGrpSpPr>
          <p:grpSpPr>
            <a:xfrm rot="0">
              <a:off x="0" y="0"/>
              <a:ext cx="20889734" cy="2988929"/>
              <a:chOff x="0" y="0"/>
              <a:chExt cx="2571338" cy="367910"/>
            </a:xfrm>
          </p:grpSpPr>
          <p:sp>
            <p:nvSpPr>
              <p:cNvPr name="Freeform 5" id="5"/>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blipFill>
                <a:blip r:embed="rId4"/>
                <a:stretch>
                  <a:fillRect l="0" t="-146566" r="0" b="-146566"/>
                </a:stretch>
              </a:blipFill>
            </p:spPr>
          </p:sp>
        </p:grpSp>
        <p:grpSp>
          <p:nvGrpSpPr>
            <p:cNvPr name="Group 6" id="6"/>
            <p:cNvGrpSpPr/>
            <p:nvPr/>
          </p:nvGrpSpPr>
          <p:grpSpPr>
            <a:xfrm rot="0">
              <a:off x="0" y="0"/>
              <a:ext cx="20889734" cy="2988929"/>
              <a:chOff x="0" y="0"/>
              <a:chExt cx="2571338" cy="367910"/>
            </a:xfrm>
          </p:grpSpPr>
          <p:sp>
            <p:nvSpPr>
              <p:cNvPr name="Freeform 7" id="7"/>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sp>
        <p:nvSpPr>
          <p:cNvPr name="Freeform 8" id="8"/>
          <p:cNvSpPr/>
          <p:nvPr/>
        </p:nvSpPr>
        <p:spPr>
          <a:xfrm flipH="false" flipV="false" rot="0">
            <a:off x="13811963" y="46291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171679" y="1295322"/>
            <a:ext cx="11162885" cy="1819962"/>
          </a:xfrm>
          <a:prstGeom prst="rect">
            <a:avLst/>
          </a:prstGeom>
        </p:spPr>
        <p:txBody>
          <a:bodyPr anchor="t" rtlCol="false" tIns="0" lIns="0" bIns="0" rIns="0">
            <a:spAutoFit/>
          </a:bodyPr>
          <a:lstStyle/>
          <a:p>
            <a:pPr algn="l">
              <a:lnSpc>
                <a:spcPts val="6736"/>
              </a:lnSpc>
            </a:pPr>
            <a:r>
              <a:rPr lang="en-US" sz="6804" spc="-421" b="true">
                <a:solidFill>
                  <a:srgbClr val="FFFFFF"/>
                </a:solidFill>
                <a:latin typeface="Poppins Bold"/>
                <a:ea typeface="Poppins Bold"/>
                <a:cs typeface="Poppins Bold"/>
                <a:sym typeface="Poppins Bold"/>
              </a:rPr>
              <a:t> Generative Adversarial Networks (GANs)</a:t>
            </a:r>
          </a:p>
        </p:txBody>
      </p:sp>
      <p:sp>
        <p:nvSpPr>
          <p:cNvPr name="TextBox 10" id="10"/>
          <p:cNvSpPr txBox="true"/>
          <p:nvPr/>
        </p:nvSpPr>
        <p:spPr>
          <a:xfrm rot="0">
            <a:off x="1028700" y="5045075"/>
            <a:ext cx="13220043" cy="793679"/>
          </a:xfrm>
          <a:prstGeom prst="rect">
            <a:avLst/>
          </a:prstGeom>
        </p:spPr>
        <p:txBody>
          <a:bodyPr anchor="t" rtlCol="false" tIns="0" lIns="0" bIns="0" rIns="0">
            <a:spAutoFit/>
          </a:bodyPr>
          <a:lstStyle/>
          <a:p>
            <a:pPr algn="just" marL="482774" indent="-241387" lvl="1">
              <a:lnSpc>
                <a:spcPts val="3130"/>
              </a:lnSpc>
              <a:buFont typeface="Arial"/>
              <a:buChar char="•"/>
            </a:pPr>
            <a:r>
              <a:rPr lang="en-US" sz="2236">
                <a:solidFill>
                  <a:srgbClr val="1A55D8"/>
                </a:solidFill>
                <a:latin typeface="Poppins"/>
                <a:ea typeface="Poppins"/>
                <a:cs typeface="Poppins"/>
                <a:sym typeface="Poppins"/>
              </a:rPr>
              <a:t>Generate diverse question banks (MCQs, descriptive).</a:t>
            </a:r>
          </a:p>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Produce labeled diagrams for visual subjects.</a:t>
            </a:r>
          </a:p>
        </p:txBody>
      </p:sp>
      <p:sp>
        <p:nvSpPr>
          <p:cNvPr name="TextBox 11" id="11"/>
          <p:cNvSpPr txBox="true"/>
          <p:nvPr/>
        </p:nvSpPr>
        <p:spPr>
          <a:xfrm rot="0">
            <a:off x="702737" y="4165245"/>
            <a:ext cx="4007822"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Application in EduGen:</a:t>
            </a:r>
          </a:p>
        </p:txBody>
      </p:sp>
      <p:sp>
        <p:nvSpPr>
          <p:cNvPr name="TextBox 12" id="12"/>
          <p:cNvSpPr txBox="true"/>
          <p:nvPr/>
        </p:nvSpPr>
        <p:spPr>
          <a:xfrm rot="0">
            <a:off x="702737" y="6410888"/>
            <a:ext cx="2657220"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Why Chosen:</a:t>
            </a:r>
          </a:p>
        </p:txBody>
      </p:sp>
      <p:sp>
        <p:nvSpPr>
          <p:cNvPr name="TextBox 13" id="13"/>
          <p:cNvSpPr txBox="true"/>
          <p:nvPr/>
        </p:nvSpPr>
        <p:spPr>
          <a:xfrm rot="0">
            <a:off x="1009650" y="7162623"/>
            <a:ext cx="13220043" cy="401778"/>
          </a:xfrm>
          <a:prstGeom prst="rect">
            <a:avLst/>
          </a:prstGeom>
        </p:spPr>
        <p:txBody>
          <a:bodyPr anchor="t" rtlCol="false" tIns="0" lIns="0" bIns="0" rIns="0">
            <a:spAutoFit/>
          </a:bodyPr>
          <a:lstStyle/>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 GANs ensure diversity and originality in generated practice sets.</a:t>
            </a:r>
          </a:p>
        </p:txBody>
      </p:sp>
      <p:sp>
        <p:nvSpPr>
          <p:cNvPr name="TextBox 14" id="14"/>
          <p:cNvSpPr txBox="true"/>
          <p:nvPr/>
        </p:nvSpPr>
        <p:spPr>
          <a:xfrm rot="0">
            <a:off x="702737" y="8107327"/>
            <a:ext cx="2161999"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Example :</a:t>
            </a:r>
          </a:p>
        </p:txBody>
      </p:sp>
      <p:sp>
        <p:nvSpPr>
          <p:cNvPr name="TextBox 15" id="15"/>
          <p:cNvSpPr txBox="true"/>
          <p:nvPr/>
        </p:nvSpPr>
        <p:spPr>
          <a:xfrm rot="0">
            <a:off x="1028700" y="8957946"/>
            <a:ext cx="13220043" cy="401778"/>
          </a:xfrm>
          <a:prstGeom prst="rect">
            <a:avLst/>
          </a:prstGeom>
        </p:spPr>
        <p:txBody>
          <a:bodyPr anchor="t" rtlCol="false" tIns="0" lIns="0" bIns="0" rIns="0">
            <a:spAutoFit/>
          </a:bodyPr>
          <a:lstStyle/>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For Faraday’s Law → 5 MCQs + 2 descriptive + 1 labeled diagram of magnetic field lines.</a:t>
            </a:r>
          </a:p>
        </p:txBody>
      </p:sp>
      <p:sp>
        <p:nvSpPr>
          <p:cNvPr name="TextBox 16" id="16"/>
          <p:cNvSpPr txBox="true"/>
          <p:nvPr/>
        </p:nvSpPr>
        <p:spPr>
          <a:xfrm rot="0">
            <a:off x="325019" y="1371522"/>
            <a:ext cx="1369262" cy="1828507"/>
          </a:xfrm>
          <a:prstGeom prst="rect">
            <a:avLst/>
          </a:prstGeom>
        </p:spPr>
        <p:txBody>
          <a:bodyPr anchor="t" rtlCol="false" tIns="0" lIns="0" bIns="0" rIns="0">
            <a:spAutoFit/>
          </a:bodyPr>
          <a:lstStyle/>
          <a:p>
            <a:pPr algn="l">
              <a:lnSpc>
                <a:spcPts val="12843"/>
              </a:lnSpc>
            </a:pPr>
            <a:r>
              <a:rPr lang="en-US" sz="12972" spc="-804" b="true">
                <a:solidFill>
                  <a:srgbClr val="FFFFFF"/>
                </a:solidFill>
                <a:latin typeface="Poppins Bold"/>
                <a:ea typeface="Poppins Bold"/>
                <a:cs typeface="Poppins Bold"/>
                <a:sym typeface="Poppins Bold"/>
              </a:rPr>
              <a:t>2.</a:t>
            </a:r>
          </a:p>
        </p:txBody>
      </p:sp>
      <p:sp>
        <p:nvSpPr>
          <p:cNvPr name="Freeform 17" id="17"/>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235735"/>
            <a:ext cx="6887321" cy="5620643"/>
          </a:xfrm>
          <a:custGeom>
            <a:avLst/>
            <a:gdLst/>
            <a:ahLst/>
            <a:cxnLst/>
            <a:rect r="r" b="b" t="t" l="l"/>
            <a:pathLst>
              <a:path h="5620643" w="6887321">
                <a:moveTo>
                  <a:pt x="0" y="0"/>
                </a:moveTo>
                <a:lnTo>
                  <a:pt x="6887321" y="0"/>
                </a:lnTo>
                <a:lnTo>
                  <a:pt x="6887321" y="5620643"/>
                </a:lnTo>
                <a:lnTo>
                  <a:pt x="0" y="5620643"/>
                </a:lnTo>
                <a:lnTo>
                  <a:pt x="0" y="0"/>
                </a:lnTo>
                <a:close/>
              </a:path>
            </a:pathLst>
          </a:custGeom>
          <a:blipFill>
            <a:blip r:embed="rId2"/>
            <a:stretch>
              <a:fillRect l="0" t="0" r="0" b="-305078"/>
            </a:stretch>
          </a:blipFill>
        </p:spPr>
      </p:sp>
      <p:sp>
        <p:nvSpPr>
          <p:cNvPr name="Freeform 3" id="3"/>
          <p:cNvSpPr/>
          <p:nvPr/>
        </p:nvSpPr>
        <p:spPr>
          <a:xfrm flipH="false" flipV="false" rot="0">
            <a:off x="5970553" y="2902378"/>
            <a:ext cx="6351473" cy="6405658"/>
          </a:xfrm>
          <a:custGeom>
            <a:avLst/>
            <a:gdLst/>
            <a:ahLst/>
            <a:cxnLst/>
            <a:rect r="r" b="b" t="t" l="l"/>
            <a:pathLst>
              <a:path h="6405658" w="6351473">
                <a:moveTo>
                  <a:pt x="0" y="0"/>
                </a:moveTo>
                <a:lnTo>
                  <a:pt x="6351472" y="0"/>
                </a:lnTo>
                <a:lnTo>
                  <a:pt x="6351472" y="6405659"/>
                </a:lnTo>
                <a:lnTo>
                  <a:pt x="0" y="6405659"/>
                </a:lnTo>
                <a:lnTo>
                  <a:pt x="0" y="0"/>
                </a:lnTo>
                <a:close/>
              </a:path>
            </a:pathLst>
          </a:custGeom>
          <a:blipFill>
            <a:blip r:embed="rId2"/>
            <a:stretch>
              <a:fillRect l="0" t="-83477" r="-3578" b="-156033"/>
            </a:stretch>
          </a:blipFill>
        </p:spPr>
      </p:sp>
      <p:sp>
        <p:nvSpPr>
          <p:cNvPr name="Freeform 4" id="4"/>
          <p:cNvSpPr/>
          <p:nvPr/>
        </p:nvSpPr>
        <p:spPr>
          <a:xfrm flipH="false" flipV="false" rot="0">
            <a:off x="11778733" y="274646"/>
            <a:ext cx="6291652" cy="9737708"/>
          </a:xfrm>
          <a:custGeom>
            <a:avLst/>
            <a:gdLst/>
            <a:ahLst/>
            <a:cxnLst/>
            <a:rect r="r" b="b" t="t" l="l"/>
            <a:pathLst>
              <a:path h="9737708" w="6291652">
                <a:moveTo>
                  <a:pt x="0" y="0"/>
                </a:moveTo>
                <a:lnTo>
                  <a:pt x="6291653" y="0"/>
                </a:lnTo>
                <a:lnTo>
                  <a:pt x="6291653" y="9737708"/>
                </a:lnTo>
                <a:lnTo>
                  <a:pt x="0" y="9737708"/>
                </a:lnTo>
                <a:lnTo>
                  <a:pt x="0" y="0"/>
                </a:lnTo>
                <a:close/>
              </a:path>
            </a:pathLst>
          </a:custGeom>
          <a:blipFill>
            <a:blip r:embed="rId2"/>
            <a:stretch>
              <a:fillRect l="-2604" t="-119154" r="0" b="0"/>
            </a:stretch>
          </a:blipFill>
        </p:spPr>
      </p:sp>
      <p:sp>
        <p:nvSpPr>
          <p:cNvPr name="AutoShape 5" id="5"/>
          <p:cNvSpPr/>
          <p:nvPr/>
        </p:nvSpPr>
        <p:spPr>
          <a:xfrm>
            <a:off x="3443661" y="6856378"/>
            <a:ext cx="3784100" cy="0"/>
          </a:xfrm>
          <a:prstGeom prst="line">
            <a:avLst/>
          </a:prstGeom>
          <a:ln cap="flat" w="38100">
            <a:solidFill>
              <a:srgbClr val="000000"/>
            </a:solidFill>
            <a:prstDash val="sysDot"/>
            <a:headEnd type="none" len="sm" w="sm"/>
            <a:tailEnd type="arrow" len="sm" w="med"/>
          </a:ln>
        </p:spPr>
      </p:sp>
      <p:sp>
        <p:nvSpPr>
          <p:cNvPr name="AutoShape 6" id="6"/>
          <p:cNvSpPr/>
          <p:nvPr/>
        </p:nvSpPr>
        <p:spPr>
          <a:xfrm>
            <a:off x="9146289" y="9308037"/>
            <a:ext cx="3489120" cy="0"/>
          </a:xfrm>
          <a:prstGeom prst="line">
            <a:avLst/>
          </a:prstGeom>
          <a:ln cap="flat" w="38100">
            <a:solidFill>
              <a:srgbClr val="000000"/>
            </a:solidFill>
            <a:prstDash val="sysDot"/>
            <a:headEnd type="none" len="sm" w="sm"/>
            <a:tailEnd type="arrow" len="sm" w="med"/>
          </a:ln>
        </p:spPr>
      </p:sp>
      <p:sp>
        <p:nvSpPr>
          <p:cNvPr name="AutoShape 7" id="7"/>
          <p:cNvSpPr/>
          <p:nvPr/>
        </p:nvSpPr>
        <p:spPr>
          <a:xfrm flipV="true">
            <a:off x="12635409" y="1600242"/>
            <a:ext cx="0" cy="7658058"/>
          </a:xfrm>
          <a:prstGeom prst="line">
            <a:avLst/>
          </a:prstGeom>
          <a:ln cap="flat" w="38100">
            <a:solidFill>
              <a:srgbClr val="000000"/>
            </a:solidFill>
            <a:prstDash val="sysDot"/>
            <a:headEnd type="none" len="sm" w="sm"/>
            <a:tailEnd type="arrow" len="sm" w="med"/>
          </a:ln>
        </p:spPr>
      </p:sp>
      <p:sp>
        <p:nvSpPr>
          <p:cNvPr name="AutoShape 8" id="8"/>
          <p:cNvSpPr/>
          <p:nvPr/>
        </p:nvSpPr>
        <p:spPr>
          <a:xfrm>
            <a:off x="12635409" y="1600242"/>
            <a:ext cx="844884" cy="0"/>
          </a:xfrm>
          <a:prstGeom prst="line">
            <a:avLst/>
          </a:prstGeom>
          <a:ln cap="flat" w="38100">
            <a:solidFill>
              <a:srgbClr val="000000"/>
            </a:solidFill>
            <a:prstDash val="sysDot"/>
            <a:headEnd type="none" len="sm" w="sm"/>
            <a:tailEnd type="arrow" len="sm" w="med"/>
          </a:ln>
        </p:spPr>
      </p:sp>
      <p:sp>
        <p:nvSpPr>
          <p:cNvPr name="TextBox 9" id="9"/>
          <p:cNvSpPr txBox="true"/>
          <p:nvPr/>
        </p:nvSpPr>
        <p:spPr>
          <a:xfrm rot="0">
            <a:off x="507688" y="85725"/>
            <a:ext cx="7430951" cy="1261171"/>
          </a:xfrm>
          <a:prstGeom prst="rect">
            <a:avLst/>
          </a:prstGeom>
        </p:spPr>
        <p:txBody>
          <a:bodyPr anchor="t" rtlCol="false" tIns="0" lIns="0" bIns="0" rIns="0">
            <a:spAutoFit/>
          </a:bodyPr>
          <a:lstStyle/>
          <a:p>
            <a:pPr algn="just">
              <a:lnSpc>
                <a:spcPts val="8756"/>
              </a:lnSpc>
            </a:pPr>
            <a:r>
              <a:rPr lang="en-US" b="true" sz="8844" spc="-548">
                <a:solidFill>
                  <a:srgbClr val="1A55D8"/>
                </a:solidFill>
                <a:latin typeface="Poppins Bold"/>
                <a:ea typeface="Poppins Bold"/>
                <a:cs typeface="Poppins Bold"/>
                <a:sym typeface="Poppins Bold"/>
              </a:rPr>
              <a:t>Methodology</a:t>
            </a:r>
          </a:p>
        </p:txBody>
      </p:sp>
      <p:sp>
        <p:nvSpPr>
          <p:cNvPr name="Freeform 10" id="10"/>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064" y="4295285"/>
            <a:ext cx="2740010" cy="27400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241566" y="4394948"/>
            <a:ext cx="2525423" cy="25254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5021" t="-43518" r="-23204" b="-67802"/>
              </a:stretch>
            </a:blipFill>
          </p:spPr>
        </p:sp>
      </p:grpSp>
      <p:grpSp>
        <p:nvGrpSpPr>
          <p:cNvPr name="Group 7" id="7"/>
          <p:cNvGrpSpPr/>
          <p:nvPr/>
        </p:nvGrpSpPr>
        <p:grpSpPr>
          <a:xfrm rot="0">
            <a:off x="3235420" y="4295285"/>
            <a:ext cx="2740010" cy="27400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3332922" y="4394948"/>
            <a:ext cx="2525423" cy="252542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29870"/>
              </a:stretch>
            </a:blipFill>
          </p:spPr>
        </p:sp>
      </p:grpSp>
      <p:grpSp>
        <p:nvGrpSpPr>
          <p:cNvPr name="Group 12" id="12"/>
          <p:cNvGrpSpPr/>
          <p:nvPr/>
        </p:nvGrpSpPr>
        <p:grpSpPr>
          <a:xfrm rot="0">
            <a:off x="6273350" y="4295285"/>
            <a:ext cx="2740010" cy="274001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9319083" y="4295285"/>
            <a:ext cx="2740010" cy="27400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8" id="18"/>
          <p:cNvGrpSpPr/>
          <p:nvPr/>
        </p:nvGrpSpPr>
        <p:grpSpPr>
          <a:xfrm rot="0">
            <a:off x="9416585" y="4394948"/>
            <a:ext cx="2525423" cy="252542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8657" t="0" r="-24194" b="-11009"/>
              </a:stretch>
            </a:blipFill>
          </p:spPr>
        </p:sp>
      </p:grpSp>
      <p:grpSp>
        <p:nvGrpSpPr>
          <p:cNvPr name="Group 20" id="20"/>
          <p:cNvGrpSpPr/>
          <p:nvPr/>
        </p:nvGrpSpPr>
        <p:grpSpPr>
          <a:xfrm rot="0">
            <a:off x="12326011" y="4295285"/>
            <a:ext cx="2740010" cy="274001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0">
            <a:off x="12423512" y="4394948"/>
            <a:ext cx="2525423" cy="252542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81497" t="-235442" r="-310432" b="-166527"/>
              </a:stretch>
            </a:blipFill>
          </p:spPr>
        </p:sp>
      </p:grpSp>
      <p:grpSp>
        <p:nvGrpSpPr>
          <p:cNvPr name="Group 25" id="25"/>
          <p:cNvGrpSpPr/>
          <p:nvPr/>
        </p:nvGrpSpPr>
        <p:grpSpPr>
          <a:xfrm rot="0">
            <a:off x="15341382" y="4295285"/>
            <a:ext cx="2740010" cy="27400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28" id="28"/>
          <p:cNvGrpSpPr/>
          <p:nvPr/>
        </p:nvGrpSpPr>
        <p:grpSpPr>
          <a:xfrm rot="0">
            <a:off x="15448676" y="4394948"/>
            <a:ext cx="2525423" cy="252542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674" t="-891" r="-1782" b="-3565"/>
              </a:stretch>
            </a:blipFill>
          </p:spPr>
        </p:sp>
      </p:grpSp>
      <p:grpSp>
        <p:nvGrpSpPr>
          <p:cNvPr name="Group 30" id="30"/>
          <p:cNvGrpSpPr/>
          <p:nvPr/>
        </p:nvGrpSpPr>
        <p:grpSpPr>
          <a:xfrm rot="0">
            <a:off x="6361061" y="4402579"/>
            <a:ext cx="2525423" cy="25254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53914" t="-9804" r="-58951" b="-87362"/>
              </a:stretch>
            </a:blipFill>
          </p:spPr>
        </p:sp>
      </p:grpSp>
      <p:sp>
        <p:nvSpPr>
          <p:cNvPr name="TextBox 32" id="32"/>
          <p:cNvSpPr txBox="true"/>
          <p:nvPr/>
        </p:nvSpPr>
        <p:spPr>
          <a:xfrm rot="0">
            <a:off x="0" y="7354001"/>
            <a:ext cx="3028139" cy="359804"/>
          </a:xfrm>
          <a:prstGeom prst="rect">
            <a:avLst/>
          </a:prstGeom>
        </p:spPr>
        <p:txBody>
          <a:bodyPr anchor="t" rtlCol="false" tIns="0" lIns="0" bIns="0" rIns="0">
            <a:spAutoFit/>
          </a:bodyPr>
          <a:lstStyle/>
          <a:p>
            <a:pPr algn="ctr">
              <a:lnSpc>
                <a:spcPts val="2916"/>
              </a:lnSpc>
            </a:pPr>
            <a:r>
              <a:rPr lang="en-US" sz="2083" spc="56">
                <a:solidFill>
                  <a:srgbClr val="195CF1"/>
                </a:solidFill>
                <a:latin typeface="Garet"/>
                <a:ea typeface="Garet"/>
                <a:cs typeface="Garet"/>
                <a:sym typeface="Garet"/>
              </a:rPr>
              <a:t>SAHIL K</a:t>
            </a:r>
            <a:r>
              <a:rPr lang="en-US" sz="2083" spc="56">
                <a:solidFill>
                  <a:srgbClr val="195CF1"/>
                </a:solidFill>
                <a:latin typeface="Garet"/>
                <a:ea typeface="Garet"/>
                <a:cs typeface="Garet"/>
                <a:sym typeface="Garet"/>
              </a:rPr>
              <a:t>ARNE</a:t>
            </a:r>
          </a:p>
        </p:txBody>
      </p:sp>
      <p:sp>
        <p:nvSpPr>
          <p:cNvPr name="TextBox 33" id="33"/>
          <p:cNvSpPr txBox="true"/>
          <p:nvPr/>
        </p:nvSpPr>
        <p:spPr>
          <a:xfrm rot="0">
            <a:off x="1628" y="7793150"/>
            <a:ext cx="3005299" cy="359804"/>
          </a:xfrm>
          <a:prstGeom prst="rect">
            <a:avLst/>
          </a:prstGeom>
        </p:spPr>
        <p:txBody>
          <a:bodyPr anchor="t" rtlCol="false" tIns="0" lIns="0" bIns="0" rIns="0">
            <a:spAutoFit/>
          </a:bodyPr>
          <a:lstStyle/>
          <a:p>
            <a:pPr algn="ctr">
              <a:lnSpc>
                <a:spcPts val="2916"/>
              </a:lnSpc>
            </a:pPr>
            <a:r>
              <a:rPr lang="en-US" b="true" sz="2083" spc="56">
                <a:solidFill>
                  <a:srgbClr val="195CF1"/>
                </a:solidFill>
                <a:latin typeface="Garet Bold"/>
                <a:ea typeface="Garet Bold"/>
                <a:cs typeface="Garet Bold"/>
                <a:sym typeface="Garet Bold"/>
              </a:rPr>
              <a:t>202201040086</a:t>
            </a:r>
          </a:p>
        </p:txBody>
      </p:sp>
      <p:sp>
        <p:nvSpPr>
          <p:cNvPr name="TextBox 34" id="34"/>
          <p:cNvSpPr txBox="true"/>
          <p:nvPr/>
        </p:nvSpPr>
        <p:spPr>
          <a:xfrm rot="0">
            <a:off x="2946618" y="2110885"/>
            <a:ext cx="12394764" cy="1270000"/>
          </a:xfrm>
          <a:prstGeom prst="rect">
            <a:avLst/>
          </a:prstGeom>
        </p:spPr>
        <p:txBody>
          <a:bodyPr anchor="t" rtlCol="false" tIns="0" lIns="0" bIns="0" rIns="0">
            <a:spAutoFit/>
          </a:bodyPr>
          <a:lstStyle/>
          <a:p>
            <a:pPr algn="ctr">
              <a:lnSpc>
                <a:spcPts val="9799"/>
              </a:lnSpc>
            </a:pPr>
            <a:r>
              <a:rPr lang="en-US" sz="6999">
                <a:solidFill>
                  <a:srgbClr val="195CF1"/>
                </a:solidFill>
                <a:latin typeface="Horizon"/>
                <a:ea typeface="Horizon"/>
                <a:cs typeface="Horizon"/>
                <a:sym typeface="Horizon"/>
              </a:rPr>
              <a:t>Project </a:t>
            </a:r>
            <a:r>
              <a:rPr lang="en-US" sz="6999">
                <a:solidFill>
                  <a:srgbClr val="195CF1"/>
                </a:solidFill>
                <a:latin typeface="Horizon"/>
                <a:ea typeface="Horizon"/>
                <a:cs typeface="Horizon"/>
                <a:sym typeface="Horizon"/>
              </a:rPr>
              <a:t>team</a:t>
            </a:r>
          </a:p>
        </p:txBody>
      </p:sp>
      <p:sp>
        <p:nvSpPr>
          <p:cNvPr name="TextBox 35" id="35"/>
          <p:cNvSpPr txBox="true"/>
          <p:nvPr/>
        </p:nvSpPr>
        <p:spPr>
          <a:xfrm rot="0">
            <a:off x="6248900" y="1245038"/>
            <a:ext cx="5790200" cy="713447"/>
          </a:xfrm>
          <a:prstGeom prst="rect">
            <a:avLst/>
          </a:prstGeom>
        </p:spPr>
        <p:txBody>
          <a:bodyPr anchor="t" rtlCol="false" tIns="0" lIns="0" bIns="0" rIns="0">
            <a:spAutoFit/>
          </a:bodyPr>
          <a:lstStyle/>
          <a:p>
            <a:pPr algn="ctr">
              <a:lnSpc>
                <a:spcPts val="5826"/>
              </a:lnSpc>
            </a:pPr>
            <a:r>
              <a:rPr lang="en-US" sz="4161" spc="753">
                <a:solidFill>
                  <a:srgbClr val="195CF1"/>
                </a:solidFill>
                <a:latin typeface="Cy Grotesk Grand"/>
                <a:ea typeface="Cy Grotesk Grand"/>
                <a:cs typeface="Cy Grotesk Grand"/>
                <a:sym typeface="Cy Grotesk Grand"/>
              </a:rPr>
              <a:t>MEET OUR</a:t>
            </a:r>
          </a:p>
        </p:txBody>
      </p:sp>
      <p:sp>
        <p:nvSpPr>
          <p:cNvPr name="TextBox 36" id="36"/>
          <p:cNvSpPr txBox="true"/>
          <p:nvPr/>
        </p:nvSpPr>
        <p:spPr>
          <a:xfrm rot="0">
            <a:off x="3091355" y="7354001"/>
            <a:ext cx="3028139" cy="359804"/>
          </a:xfrm>
          <a:prstGeom prst="rect">
            <a:avLst/>
          </a:prstGeom>
        </p:spPr>
        <p:txBody>
          <a:bodyPr anchor="t" rtlCol="false" tIns="0" lIns="0" bIns="0" rIns="0">
            <a:spAutoFit/>
          </a:bodyPr>
          <a:lstStyle/>
          <a:p>
            <a:pPr algn="ctr">
              <a:lnSpc>
                <a:spcPts val="2916"/>
              </a:lnSpc>
            </a:pPr>
            <a:r>
              <a:rPr lang="en-US" sz="2083" spc="56">
                <a:solidFill>
                  <a:srgbClr val="195CF1"/>
                </a:solidFill>
                <a:latin typeface="Garet"/>
                <a:ea typeface="Garet"/>
                <a:cs typeface="Garet"/>
                <a:sym typeface="Garet"/>
              </a:rPr>
              <a:t>SACHIN JADHAV</a:t>
            </a:r>
          </a:p>
        </p:txBody>
      </p:sp>
      <p:sp>
        <p:nvSpPr>
          <p:cNvPr name="TextBox 37" id="37"/>
          <p:cNvSpPr txBox="true"/>
          <p:nvPr/>
        </p:nvSpPr>
        <p:spPr>
          <a:xfrm rot="0">
            <a:off x="3092984" y="7793150"/>
            <a:ext cx="3005299" cy="359804"/>
          </a:xfrm>
          <a:prstGeom prst="rect">
            <a:avLst/>
          </a:prstGeom>
        </p:spPr>
        <p:txBody>
          <a:bodyPr anchor="t" rtlCol="false" tIns="0" lIns="0" bIns="0" rIns="0">
            <a:spAutoFit/>
          </a:bodyPr>
          <a:lstStyle/>
          <a:p>
            <a:pPr algn="ctr">
              <a:lnSpc>
                <a:spcPts val="2916"/>
              </a:lnSpc>
            </a:pPr>
            <a:r>
              <a:rPr lang="en-US" b="true" sz="2083" spc="56">
                <a:solidFill>
                  <a:srgbClr val="195CF1"/>
                </a:solidFill>
                <a:latin typeface="Garet Bold"/>
                <a:ea typeface="Garet Bold"/>
                <a:cs typeface="Garet Bold"/>
                <a:sym typeface="Garet Bold"/>
              </a:rPr>
              <a:t>202201040080</a:t>
            </a:r>
          </a:p>
        </p:txBody>
      </p:sp>
      <p:sp>
        <p:nvSpPr>
          <p:cNvPr name="TextBox 38" id="38"/>
          <p:cNvSpPr txBox="true"/>
          <p:nvPr/>
        </p:nvSpPr>
        <p:spPr>
          <a:xfrm rot="0">
            <a:off x="6119494" y="7354001"/>
            <a:ext cx="3028139" cy="359804"/>
          </a:xfrm>
          <a:prstGeom prst="rect">
            <a:avLst/>
          </a:prstGeom>
        </p:spPr>
        <p:txBody>
          <a:bodyPr anchor="t" rtlCol="false" tIns="0" lIns="0" bIns="0" rIns="0">
            <a:spAutoFit/>
          </a:bodyPr>
          <a:lstStyle/>
          <a:p>
            <a:pPr algn="ctr">
              <a:lnSpc>
                <a:spcPts val="2916"/>
              </a:lnSpc>
            </a:pPr>
            <a:r>
              <a:rPr lang="en-US" sz="2083" spc="56">
                <a:solidFill>
                  <a:srgbClr val="195CF1"/>
                </a:solidFill>
                <a:latin typeface="Garet"/>
                <a:ea typeface="Garet"/>
                <a:cs typeface="Garet"/>
                <a:sym typeface="Garet"/>
              </a:rPr>
              <a:t>YAS</a:t>
            </a:r>
            <a:r>
              <a:rPr lang="en-US" sz="2083" spc="56">
                <a:solidFill>
                  <a:srgbClr val="195CF1"/>
                </a:solidFill>
                <a:latin typeface="Garet"/>
                <a:ea typeface="Garet"/>
                <a:cs typeface="Garet"/>
                <a:sym typeface="Garet"/>
              </a:rPr>
              <a:t>H GUNJAL</a:t>
            </a:r>
          </a:p>
        </p:txBody>
      </p:sp>
      <p:sp>
        <p:nvSpPr>
          <p:cNvPr name="TextBox 39" id="39"/>
          <p:cNvSpPr txBox="true"/>
          <p:nvPr/>
        </p:nvSpPr>
        <p:spPr>
          <a:xfrm rot="0">
            <a:off x="6121123" y="7793150"/>
            <a:ext cx="3005299" cy="359804"/>
          </a:xfrm>
          <a:prstGeom prst="rect">
            <a:avLst/>
          </a:prstGeom>
        </p:spPr>
        <p:txBody>
          <a:bodyPr anchor="t" rtlCol="false" tIns="0" lIns="0" bIns="0" rIns="0">
            <a:spAutoFit/>
          </a:bodyPr>
          <a:lstStyle/>
          <a:p>
            <a:pPr algn="ctr">
              <a:lnSpc>
                <a:spcPts val="2916"/>
              </a:lnSpc>
            </a:pPr>
            <a:r>
              <a:rPr lang="en-US" b="true" sz="2083" spc="56">
                <a:solidFill>
                  <a:srgbClr val="195CF1"/>
                </a:solidFill>
                <a:latin typeface="Garet Bold"/>
                <a:ea typeface="Garet Bold"/>
                <a:cs typeface="Garet Bold"/>
                <a:sym typeface="Garet Bold"/>
              </a:rPr>
              <a:t>202201040106</a:t>
            </a:r>
          </a:p>
        </p:txBody>
      </p:sp>
      <p:sp>
        <p:nvSpPr>
          <p:cNvPr name="TextBox 40" id="40"/>
          <p:cNvSpPr txBox="true"/>
          <p:nvPr/>
        </p:nvSpPr>
        <p:spPr>
          <a:xfrm rot="0">
            <a:off x="9319083" y="7354001"/>
            <a:ext cx="3028139" cy="359804"/>
          </a:xfrm>
          <a:prstGeom prst="rect">
            <a:avLst/>
          </a:prstGeom>
        </p:spPr>
        <p:txBody>
          <a:bodyPr anchor="t" rtlCol="false" tIns="0" lIns="0" bIns="0" rIns="0">
            <a:spAutoFit/>
          </a:bodyPr>
          <a:lstStyle/>
          <a:p>
            <a:pPr algn="ctr">
              <a:lnSpc>
                <a:spcPts val="2916"/>
              </a:lnSpc>
            </a:pPr>
            <a:r>
              <a:rPr lang="en-US" sz="2083" spc="56">
                <a:solidFill>
                  <a:srgbClr val="195CF1"/>
                </a:solidFill>
                <a:latin typeface="Garet"/>
                <a:ea typeface="Garet"/>
                <a:cs typeface="Garet"/>
                <a:sym typeface="Garet"/>
              </a:rPr>
              <a:t>OM BHUTKA</a:t>
            </a:r>
            <a:r>
              <a:rPr lang="en-US" sz="2083" spc="56">
                <a:solidFill>
                  <a:srgbClr val="195CF1"/>
                </a:solidFill>
                <a:latin typeface="Garet"/>
                <a:ea typeface="Garet"/>
                <a:cs typeface="Garet"/>
                <a:sym typeface="Garet"/>
              </a:rPr>
              <a:t>R </a:t>
            </a:r>
          </a:p>
        </p:txBody>
      </p:sp>
      <p:sp>
        <p:nvSpPr>
          <p:cNvPr name="TextBox 41" id="41"/>
          <p:cNvSpPr txBox="true"/>
          <p:nvPr/>
        </p:nvSpPr>
        <p:spPr>
          <a:xfrm rot="0">
            <a:off x="9320712" y="7793150"/>
            <a:ext cx="3005299" cy="359804"/>
          </a:xfrm>
          <a:prstGeom prst="rect">
            <a:avLst/>
          </a:prstGeom>
        </p:spPr>
        <p:txBody>
          <a:bodyPr anchor="t" rtlCol="false" tIns="0" lIns="0" bIns="0" rIns="0">
            <a:spAutoFit/>
          </a:bodyPr>
          <a:lstStyle/>
          <a:p>
            <a:pPr algn="ctr">
              <a:lnSpc>
                <a:spcPts val="2916"/>
              </a:lnSpc>
            </a:pPr>
            <a:r>
              <a:rPr lang="en-US" b="true" sz="2083" spc="56">
                <a:solidFill>
                  <a:srgbClr val="195CF1"/>
                </a:solidFill>
                <a:latin typeface="Garet Bold"/>
                <a:ea typeface="Garet Bold"/>
                <a:cs typeface="Garet Bold"/>
                <a:sym typeface="Garet Bold"/>
              </a:rPr>
              <a:t>202201040111</a:t>
            </a:r>
          </a:p>
        </p:txBody>
      </p:sp>
      <p:sp>
        <p:nvSpPr>
          <p:cNvPr name="TextBox 42" id="42"/>
          <p:cNvSpPr txBox="true"/>
          <p:nvPr/>
        </p:nvSpPr>
        <p:spPr>
          <a:xfrm rot="0">
            <a:off x="12326011" y="7354001"/>
            <a:ext cx="3028139" cy="359804"/>
          </a:xfrm>
          <a:prstGeom prst="rect">
            <a:avLst/>
          </a:prstGeom>
        </p:spPr>
        <p:txBody>
          <a:bodyPr anchor="t" rtlCol="false" tIns="0" lIns="0" bIns="0" rIns="0">
            <a:spAutoFit/>
          </a:bodyPr>
          <a:lstStyle/>
          <a:p>
            <a:pPr algn="ctr">
              <a:lnSpc>
                <a:spcPts val="2916"/>
              </a:lnSpc>
            </a:pPr>
            <a:r>
              <a:rPr lang="en-US" sz="2083" spc="56">
                <a:solidFill>
                  <a:srgbClr val="195CF1"/>
                </a:solidFill>
                <a:latin typeface="Garet"/>
                <a:ea typeface="Garet"/>
                <a:cs typeface="Garet"/>
                <a:sym typeface="Garet"/>
              </a:rPr>
              <a:t>ARYAN TAMBOLI</a:t>
            </a:r>
            <a:r>
              <a:rPr lang="en-US" sz="2083" spc="56">
                <a:solidFill>
                  <a:srgbClr val="195CF1"/>
                </a:solidFill>
                <a:latin typeface="Garet"/>
                <a:ea typeface="Garet"/>
                <a:cs typeface="Garet"/>
                <a:sym typeface="Garet"/>
              </a:rPr>
              <a:t> </a:t>
            </a:r>
          </a:p>
        </p:txBody>
      </p:sp>
      <p:sp>
        <p:nvSpPr>
          <p:cNvPr name="TextBox 43" id="43"/>
          <p:cNvSpPr txBox="true"/>
          <p:nvPr/>
        </p:nvSpPr>
        <p:spPr>
          <a:xfrm rot="0">
            <a:off x="12327639" y="7793150"/>
            <a:ext cx="3005299" cy="359804"/>
          </a:xfrm>
          <a:prstGeom prst="rect">
            <a:avLst/>
          </a:prstGeom>
        </p:spPr>
        <p:txBody>
          <a:bodyPr anchor="t" rtlCol="false" tIns="0" lIns="0" bIns="0" rIns="0">
            <a:spAutoFit/>
          </a:bodyPr>
          <a:lstStyle/>
          <a:p>
            <a:pPr algn="ctr">
              <a:lnSpc>
                <a:spcPts val="2916"/>
              </a:lnSpc>
            </a:pPr>
            <a:r>
              <a:rPr lang="en-US" b="true" sz="2083" spc="56">
                <a:solidFill>
                  <a:srgbClr val="195CF1"/>
                </a:solidFill>
                <a:latin typeface="Garet Bold"/>
                <a:ea typeface="Garet Bold"/>
                <a:cs typeface="Garet Bold"/>
                <a:sym typeface="Garet Bold"/>
              </a:rPr>
              <a:t>202201040088</a:t>
            </a:r>
          </a:p>
        </p:txBody>
      </p:sp>
      <p:sp>
        <p:nvSpPr>
          <p:cNvPr name="TextBox 44" id="44"/>
          <p:cNvSpPr txBox="true"/>
          <p:nvPr/>
        </p:nvSpPr>
        <p:spPr>
          <a:xfrm rot="0">
            <a:off x="15341382" y="7354001"/>
            <a:ext cx="3028139" cy="359804"/>
          </a:xfrm>
          <a:prstGeom prst="rect">
            <a:avLst/>
          </a:prstGeom>
        </p:spPr>
        <p:txBody>
          <a:bodyPr anchor="t" rtlCol="false" tIns="0" lIns="0" bIns="0" rIns="0">
            <a:spAutoFit/>
          </a:bodyPr>
          <a:lstStyle/>
          <a:p>
            <a:pPr algn="ctr">
              <a:lnSpc>
                <a:spcPts val="2916"/>
              </a:lnSpc>
            </a:pPr>
            <a:r>
              <a:rPr lang="en-US" sz="2083" spc="56">
                <a:solidFill>
                  <a:srgbClr val="195CF1"/>
                </a:solidFill>
                <a:latin typeface="Garet"/>
                <a:ea typeface="Garet"/>
                <a:cs typeface="Garet"/>
                <a:sym typeface="Garet"/>
              </a:rPr>
              <a:t>MRS.SAVITA MANE</a:t>
            </a:r>
          </a:p>
        </p:txBody>
      </p:sp>
      <p:sp>
        <p:nvSpPr>
          <p:cNvPr name="TextBox 45" id="45"/>
          <p:cNvSpPr txBox="true"/>
          <p:nvPr/>
        </p:nvSpPr>
        <p:spPr>
          <a:xfrm rot="0">
            <a:off x="15343011" y="7793150"/>
            <a:ext cx="3005299" cy="359804"/>
          </a:xfrm>
          <a:prstGeom prst="rect">
            <a:avLst/>
          </a:prstGeom>
        </p:spPr>
        <p:txBody>
          <a:bodyPr anchor="t" rtlCol="false" tIns="0" lIns="0" bIns="0" rIns="0">
            <a:spAutoFit/>
          </a:bodyPr>
          <a:lstStyle/>
          <a:p>
            <a:pPr algn="ctr">
              <a:lnSpc>
                <a:spcPts val="2916"/>
              </a:lnSpc>
            </a:pPr>
            <a:r>
              <a:rPr lang="en-US" b="true" sz="2083" spc="56">
                <a:solidFill>
                  <a:srgbClr val="195CF1"/>
                </a:solidFill>
                <a:latin typeface="Garet Bold"/>
                <a:ea typeface="Garet Bold"/>
                <a:cs typeface="Garet Bold"/>
                <a:sym typeface="Garet Bold"/>
              </a:rPr>
              <a:t>Project Guide </a:t>
            </a:r>
          </a:p>
        </p:txBody>
      </p:sp>
      <p:sp>
        <p:nvSpPr>
          <p:cNvPr name="Freeform 46" id="46"/>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7648" y="1644656"/>
            <a:ext cx="15114693" cy="5515327"/>
          </a:xfrm>
          <a:custGeom>
            <a:avLst/>
            <a:gdLst/>
            <a:ahLst/>
            <a:cxnLst/>
            <a:rect r="r" b="b" t="t" l="l"/>
            <a:pathLst>
              <a:path h="5515327" w="15114693">
                <a:moveTo>
                  <a:pt x="0" y="0"/>
                </a:moveTo>
                <a:lnTo>
                  <a:pt x="15114692" y="0"/>
                </a:lnTo>
                <a:lnTo>
                  <a:pt x="15114692" y="5515327"/>
                </a:lnTo>
                <a:lnTo>
                  <a:pt x="0" y="5515327"/>
                </a:lnTo>
                <a:lnTo>
                  <a:pt x="0" y="0"/>
                </a:lnTo>
                <a:close/>
              </a:path>
            </a:pathLst>
          </a:custGeom>
          <a:blipFill>
            <a:blip r:embed="rId2"/>
            <a:stretch>
              <a:fillRect l="0" t="0" r="-190" b="-3307"/>
            </a:stretch>
          </a:blipFill>
        </p:spPr>
      </p:sp>
      <p:sp>
        <p:nvSpPr>
          <p:cNvPr name="Freeform 3" id="3"/>
          <p:cNvSpPr/>
          <p:nvPr/>
        </p:nvSpPr>
        <p:spPr>
          <a:xfrm flipH="false" flipV="false" rot="0">
            <a:off x="1567648" y="7159983"/>
            <a:ext cx="15114693" cy="2830783"/>
          </a:xfrm>
          <a:custGeom>
            <a:avLst/>
            <a:gdLst/>
            <a:ahLst/>
            <a:cxnLst/>
            <a:rect r="r" b="b" t="t" l="l"/>
            <a:pathLst>
              <a:path h="2830783" w="15114693">
                <a:moveTo>
                  <a:pt x="0" y="0"/>
                </a:moveTo>
                <a:lnTo>
                  <a:pt x="15114692" y="0"/>
                </a:lnTo>
                <a:lnTo>
                  <a:pt x="15114692" y="2830784"/>
                </a:lnTo>
                <a:lnTo>
                  <a:pt x="0" y="2830784"/>
                </a:lnTo>
                <a:lnTo>
                  <a:pt x="0" y="0"/>
                </a:lnTo>
                <a:close/>
              </a:path>
            </a:pathLst>
          </a:custGeom>
          <a:blipFill>
            <a:blip r:embed="rId3"/>
            <a:stretch>
              <a:fillRect l="0" t="-1166" r="-5017" b="-1166"/>
            </a:stretch>
          </a:blipFill>
        </p:spPr>
      </p:sp>
      <p:sp>
        <p:nvSpPr>
          <p:cNvPr name="TextBox 4" id="4"/>
          <p:cNvSpPr txBox="true"/>
          <p:nvPr/>
        </p:nvSpPr>
        <p:spPr>
          <a:xfrm rot="0">
            <a:off x="1567648" y="85725"/>
            <a:ext cx="4545155" cy="1261171"/>
          </a:xfrm>
          <a:prstGeom prst="rect">
            <a:avLst/>
          </a:prstGeom>
        </p:spPr>
        <p:txBody>
          <a:bodyPr anchor="t" rtlCol="false" tIns="0" lIns="0" bIns="0" rIns="0">
            <a:spAutoFit/>
          </a:bodyPr>
          <a:lstStyle/>
          <a:p>
            <a:pPr algn="just">
              <a:lnSpc>
                <a:spcPts val="8756"/>
              </a:lnSpc>
            </a:pPr>
            <a:r>
              <a:rPr lang="en-US" b="true" sz="8844" spc="-548">
                <a:solidFill>
                  <a:srgbClr val="1A55D8"/>
                </a:solidFill>
                <a:latin typeface="Poppins Bold"/>
                <a:ea typeface="Poppins Bold"/>
                <a:cs typeface="Poppins Bold"/>
                <a:sym typeface="Poppins Bold"/>
              </a:rPr>
              <a:t>Output</a:t>
            </a:r>
          </a:p>
        </p:txBody>
      </p:sp>
      <p:sp>
        <p:nvSpPr>
          <p:cNvPr name="Freeform 5" id="5"/>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 name="Object 2"/>
          <p:cNvPicPr/>
          <p:nvPr/>
        </p:nvPicPr>
        <p:blipFill>
          <a:blip r:embed="rId3"/>
          <a:stretch>
            <a:fillRect/>
          </a:stretch>
          <a:srcRect/>
        </p:blipFill>
        <p:spPr>
          <a:xfrm>
            <a:off x="553167" y="1981915"/>
            <a:ext cx="5657850" cy="6286500"/>
          </a:xfrm>
          <a:prstGeom prst="rect"/>
        </p:spPr>
      </p:pic>
      <p:sp>
        <p:nvSpPr>
          <p:cNvPr id="3" name="TextBox 3"/>
          <p:cNvSpPr txBox="true"/>
          <p:nvPr/>
        </p:nvSpPr>
        <p:spPr>
          <a:xfrm rot="0">
            <a:off x="700903" y="296494"/>
            <a:ext cx="10289726" cy="1261171"/>
          </a:xfrm>
          <a:prstGeom prst="rect">
            <a:avLst/>
          </a:prstGeom>
        </p:spPr>
        <p:txBody>
          <a:bodyPr anchor="t" bIns="0" lIns="0" rIns="0" rtlCol="false" tIns="0">
            <a:spAutoFit/>
          </a:bodyPr>
          <a:lstStyle/>
          <a:p>
            <a:pPr algn="just">
              <a:lnSpc>
                <a:spcPts val="8756"/>
              </a:lnSpc>
            </a:pPr>
            <a:r>
              <a:rPr b="true" lang="en-US" spc="-548" sz="8844">
                <a:solidFill>
                  <a:srgbClr val="1A55D8"/>
                </a:solidFill>
                <a:latin typeface="Poppins Bold"/>
                <a:ea typeface="Poppins Bold"/>
                <a:cs typeface="Poppins Bold"/>
                <a:sym typeface="Poppins Bold"/>
              </a:rPr>
              <a:t>Evaluation Metrics</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5338" y="1051117"/>
            <a:ext cx="15667300" cy="2241697"/>
            <a:chOff x="0" y="0"/>
            <a:chExt cx="20889734" cy="2988929"/>
          </a:xfrm>
        </p:grpSpPr>
        <p:grpSp>
          <p:nvGrpSpPr>
            <p:cNvPr name="Group 4" id="4"/>
            <p:cNvGrpSpPr/>
            <p:nvPr/>
          </p:nvGrpSpPr>
          <p:grpSpPr>
            <a:xfrm rot="0">
              <a:off x="0" y="0"/>
              <a:ext cx="20889734" cy="2988929"/>
              <a:chOff x="0" y="0"/>
              <a:chExt cx="2571338" cy="367910"/>
            </a:xfrm>
          </p:grpSpPr>
          <p:sp>
            <p:nvSpPr>
              <p:cNvPr name="Freeform 5" id="5"/>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blipFill>
                <a:blip r:embed="rId4"/>
                <a:stretch>
                  <a:fillRect l="0" t="-146566" r="0" b="-146566"/>
                </a:stretch>
              </a:blipFill>
            </p:spPr>
          </p:sp>
        </p:grpSp>
        <p:grpSp>
          <p:nvGrpSpPr>
            <p:cNvPr name="Group 6" id="6"/>
            <p:cNvGrpSpPr/>
            <p:nvPr/>
          </p:nvGrpSpPr>
          <p:grpSpPr>
            <a:xfrm rot="0">
              <a:off x="0" y="0"/>
              <a:ext cx="20889734" cy="2988929"/>
              <a:chOff x="0" y="0"/>
              <a:chExt cx="2571338" cy="367910"/>
            </a:xfrm>
          </p:grpSpPr>
          <p:sp>
            <p:nvSpPr>
              <p:cNvPr name="Freeform 7" id="7"/>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sp>
        <p:nvSpPr>
          <p:cNvPr name="Freeform 8" id="8"/>
          <p:cNvSpPr/>
          <p:nvPr/>
        </p:nvSpPr>
        <p:spPr>
          <a:xfrm flipH="false" flipV="false" rot="0">
            <a:off x="13811963" y="46291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031347" y="1295322"/>
            <a:ext cx="11162885" cy="1819962"/>
          </a:xfrm>
          <a:prstGeom prst="rect">
            <a:avLst/>
          </a:prstGeom>
        </p:spPr>
        <p:txBody>
          <a:bodyPr anchor="t" rtlCol="false" tIns="0" lIns="0" bIns="0" rIns="0">
            <a:spAutoFit/>
          </a:bodyPr>
          <a:lstStyle/>
          <a:p>
            <a:pPr algn="l">
              <a:lnSpc>
                <a:spcPts val="6736"/>
              </a:lnSpc>
            </a:pPr>
            <a:r>
              <a:rPr lang="en-US" sz="6804" spc="-421" b="true">
                <a:solidFill>
                  <a:srgbClr val="FFFFFF"/>
                </a:solidFill>
                <a:latin typeface="Poppins Bold"/>
                <a:ea typeface="Poppins Bold"/>
                <a:cs typeface="Poppins Bold"/>
                <a:sym typeface="Poppins Bold"/>
              </a:rPr>
              <a:t>Transformer-Based Models (BERT, T5, GPT)</a:t>
            </a:r>
          </a:p>
        </p:txBody>
      </p:sp>
      <p:sp>
        <p:nvSpPr>
          <p:cNvPr name="TextBox 10" id="10"/>
          <p:cNvSpPr txBox="true"/>
          <p:nvPr/>
        </p:nvSpPr>
        <p:spPr>
          <a:xfrm rot="0">
            <a:off x="1028700" y="5045075"/>
            <a:ext cx="13220043" cy="793679"/>
          </a:xfrm>
          <a:prstGeom prst="rect">
            <a:avLst/>
          </a:prstGeom>
        </p:spPr>
        <p:txBody>
          <a:bodyPr anchor="t" rtlCol="false" tIns="0" lIns="0" bIns="0" rIns="0">
            <a:spAutoFit/>
          </a:bodyPr>
          <a:lstStyle/>
          <a:p>
            <a:pPr algn="just" marL="482774" indent="-241387" lvl="1">
              <a:lnSpc>
                <a:spcPts val="3130"/>
              </a:lnSpc>
              <a:buFont typeface="Arial"/>
              <a:buChar char="•"/>
            </a:pPr>
            <a:r>
              <a:rPr lang="en-US" sz="2236">
                <a:solidFill>
                  <a:srgbClr val="1A55D8"/>
                </a:solidFill>
                <a:latin typeface="Poppins"/>
                <a:ea typeface="Poppins"/>
                <a:cs typeface="Poppins"/>
                <a:sym typeface="Poppins"/>
              </a:rPr>
              <a:t>Summarize chapters into concise notes.</a:t>
            </a:r>
          </a:p>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Gene</a:t>
            </a:r>
            <a:r>
              <a:rPr lang="en-US" sz="2236">
                <a:solidFill>
                  <a:srgbClr val="1A55D8"/>
                </a:solidFill>
                <a:latin typeface="Poppins"/>
                <a:ea typeface="Poppins"/>
                <a:cs typeface="Poppins"/>
                <a:sym typeface="Poppins"/>
              </a:rPr>
              <a:t>rate personalized flashcards and explanations.</a:t>
            </a:r>
          </a:p>
        </p:txBody>
      </p:sp>
      <p:sp>
        <p:nvSpPr>
          <p:cNvPr name="TextBox 11" id="11"/>
          <p:cNvSpPr txBox="true"/>
          <p:nvPr/>
        </p:nvSpPr>
        <p:spPr>
          <a:xfrm rot="0">
            <a:off x="702737" y="4165245"/>
            <a:ext cx="4007822" cy="412453"/>
          </a:xfrm>
          <a:prstGeom prst="rect">
            <a:avLst/>
          </a:prstGeom>
        </p:spPr>
        <p:txBody>
          <a:bodyPr anchor="t" rtlCol="false" tIns="0" lIns="0" bIns="0" rIns="0">
            <a:spAutoFit/>
          </a:bodyPr>
          <a:lstStyle/>
          <a:p>
            <a:pPr algn="l">
              <a:lnSpc>
                <a:spcPts val="2935"/>
              </a:lnSpc>
            </a:pPr>
            <a:r>
              <a:rPr lang="en-US" sz="2965" spc="-183" b="true">
                <a:solidFill>
                  <a:srgbClr val="1A55D8"/>
                </a:solidFill>
                <a:latin typeface="Poppins Bold"/>
                <a:ea typeface="Poppins Bold"/>
                <a:cs typeface="Poppins Bold"/>
                <a:sym typeface="Poppins Bold"/>
              </a:rPr>
              <a:t>Application in EduGen:</a:t>
            </a:r>
          </a:p>
        </p:txBody>
      </p:sp>
      <p:sp>
        <p:nvSpPr>
          <p:cNvPr name="TextBox 12" id="12"/>
          <p:cNvSpPr txBox="true"/>
          <p:nvPr/>
        </p:nvSpPr>
        <p:spPr>
          <a:xfrm rot="0">
            <a:off x="702737" y="6410888"/>
            <a:ext cx="2657220"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Why Chosen:</a:t>
            </a:r>
          </a:p>
        </p:txBody>
      </p:sp>
      <p:sp>
        <p:nvSpPr>
          <p:cNvPr name="TextBox 13" id="13"/>
          <p:cNvSpPr txBox="true"/>
          <p:nvPr/>
        </p:nvSpPr>
        <p:spPr>
          <a:xfrm rot="0">
            <a:off x="1009650" y="7162623"/>
            <a:ext cx="13220043" cy="401778"/>
          </a:xfrm>
          <a:prstGeom prst="rect">
            <a:avLst/>
          </a:prstGeom>
        </p:spPr>
        <p:txBody>
          <a:bodyPr anchor="t" rtlCol="false" tIns="0" lIns="0" bIns="0" rIns="0">
            <a:spAutoFit/>
          </a:bodyPr>
          <a:lstStyle/>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Transformers excel in NLP → accurate, grade-level appropriate content.</a:t>
            </a:r>
          </a:p>
        </p:txBody>
      </p:sp>
      <p:sp>
        <p:nvSpPr>
          <p:cNvPr name="TextBox 14" id="14"/>
          <p:cNvSpPr txBox="true"/>
          <p:nvPr/>
        </p:nvSpPr>
        <p:spPr>
          <a:xfrm rot="0">
            <a:off x="702737" y="8107327"/>
            <a:ext cx="2161999"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Example :</a:t>
            </a:r>
          </a:p>
        </p:txBody>
      </p:sp>
      <p:sp>
        <p:nvSpPr>
          <p:cNvPr name="TextBox 15" id="15"/>
          <p:cNvSpPr txBox="true"/>
          <p:nvPr/>
        </p:nvSpPr>
        <p:spPr>
          <a:xfrm rot="0">
            <a:off x="1028700" y="8957946"/>
            <a:ext cx="13220043" cy="401778"/>
          </a:xfrm>
          <a:prstGeom prst="rect">
            <a:avLst/>
          </a:prstGeom>
        </p:spPr>
        <p:txBody>
          <a:bodyPr anchor="t" rtlCol="false" tIns="0" lIns="0" bIns="0" rIns="0">
            <a:spAutoFit/>
          </a:bodyPr>
          <a:lstStyle/>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Dense Maxwell’s Equations → simplified 5-point summary in easy English.</a:t>
            </a:r>
          </a:p>
        </p:txBody>
      </p:sp>
      <p:sp>
        <p:nvSpPr>
          <p:cNvPr name="TextBox 16" id="16"/>
          <p:cNvSpPr txBox="true"/>
          <p:nvPr/>
        </p:nvSpPr>
        <p:spPr>
          <a:xfrm rot="0">
            <a:off x="325019" y="1371522"/>
            <a:ext cx="1369262" cy="1828507"/>
          </a:xfrm>
          <a:prstGeom prst="rect">
            <a:avLst/>
          </a:prstGeom>
        </p:spPr>
        <p:txBody>
          <a:bodyPr anchor="t" rtlCol="false" tIns="0" lIns="0" bIns="0" rIns="0">
            <a:spAutoFit/>
          </a:bodyPr>
          <a:lstStyle/>
          <a:p>
            <a:pPr algn="l">
              <a:lnSpc>
                <a:spcPts val="12843"/>
              </a:lnSpc>
            </a:pPr>
            <a:r>
              <a:rPr lang="en-US" sz="12972" spc="-804" b="true">
                <a:solidFill>
                  <a:srgbClr val="FFFFFF"/>
                </a:solidFill>
                <a:latin typeface="Poppins Bold"/>
                <a:ea typeface="Poppins Bold"/>
                <a:cs typeface="Poppins Bold"/>
                <a:sym typeface="Poppins Bold"/>
              </a:rPr>
              <a:t>3.</a:t>
            </a:r>
          </a:p>
        </p:txBody>
      </p:sp>
      <p:sp>
        <p:nvSpPr>
          <p:cNvPr name="Freeform 17" id="17"/>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60723" y="2482166"/>
            <a:ext cx="6527333" cy="5637984"/>
          </a:xfrm>
          <a:custGeom>
            <a:avLst/>
            <a:gdLst/>
            <a:ahLst/>
            <a:cxnLst/>
            <a:rect r="r" b="b" t="t" l="l"/>
            <a:pathLst>
              <a:path h="5637984" w="6527333">
                <a:moveTo>
                  <a:pt x="0" y="0"/>
                </a:moveTo>
                <a:lnTo>
                  <a:pt x="6527333" y="0"/>
                </a:lnTo>
                <a:lnTo>
                  <a:pt x="6527333" y="5637983"/>
                </a:lnTo>
                <a:lnTo>
                  <a:pt x="0" y="5637983"/>
                </a:lnTo>
                <a:lnTo>
                  <a:pt x="0" y="0"/>
                </a:lnTo>
                <a:close/>
              </a:path>
            </a:pathLst>
          </a:custGeom>
          <a:blipFill>
            <a:blip r:embed="rId2"/>
            <a:stretch>
              <a:fillRect l="0" t="0" r="0" b="0"/>
            </a:stretch>
          </a:blipFill>
        </p:spPr>
      </p:sp>
      <p:sp>
        <p:nvSpPr>
          <p:cNvPr name="Freeform 3" id="3"/>
          <p:cNvSpPr/>
          <p:nvPr/>
        </p:nvSpPr>
        <p:spPr>
          <a:xfrm flipH="false" flipV="false" rot="0">
            <a:off x="0" y="1346896"/>
            <a:ext cx="6360723" cy="4380948"/>
          </a:xfrm>
          <a:custGeom>
            <a:avLst/>
            <a:gdLst/>
            <a:ahLst/>
            <a:cxnLst/>
            <a:rect r="r" b="b" t="t" l="l"/>
            <a:pathLst>
              <a:path h="4380948" w="6360723">
                <a:moveTo>
                  <a:pt x="0" y="0"/>
                </a:moveTo>
                <a:lnTo>
                  <a:pt x="6360723" y="0"/>
                </a:lnTo>
                <a:lnTo>
                  <a:pt x="6360723" y="4380949"/>
                </a:lnTo>
                <a:lnTo>
                  <a:pt x="0" y="4380949"/>
                </a:lnTo>
                <a:lnTo>
                  <a:pt x="0" y="0"/>
                </a:lnTo>
                <a:close/>
              </a:path>
            </a:pathLst>
          </a:custGeom>
          <a:blipFill>
            <a:blip r:embed="rId3"/>
            <a:stretch>
              <a:fillRect l="0" t="0" r="0" b="0"/>
            </a:stretch>
          </a:blipFill>
        </p:spPr>
      </p:sp>
      <p:sp>
        <p:nvSpPr>
          <p:cNvPr name="Freeform 4" id="4"/>
          <p:cNvSpPr/>
          <p:nvPr/>
        </p:nvSpPr>
        <p:spPr>
          <a:xfrm flipH="false" flipV="false" rot="0">
            <a:off x="13343828" y="1028700"/>
            <a:ext cx="4426349" cy="6172200"/>
          </a:xfrm>
          <a:custGeom>
            <a:avLst/>
            <a:gdLst/>
            <a:ahLst/>
            <a:cxnLst/>
            <a:rect r="r" b="b" t="t" l="l"/>
            <a:pathLst>
              <a:path h="6172200" w="4426349">
                <a:moveTo>
                  <a:pt x="0" y="0"/>
                </a:moveTo>
                <a:lnTo>
                  <a:pt x="4426349" y="0"/>
                </a:lnTo>
                <a:lnTo>
                  <a:pt x="4426349" y="6172200"/>
                </a:lnTo>
                <a:lnTo>
                  <a:pt x="0" y="6172200"/>
                </a:lnTo>
                <a:lnTo>
                  <a:pt x="0" y="0"/>
                </a:lnTo>
                <a:close/>
              </a:path>
            </a:pathLst>
          </a:custGeom>
          <a:blipFill>
            <a:blip r:embed="rId4"/>
            <a:stretch>
              <a:fillRect l="0" t="0" r="0" b="0"/>
            </a:stretch>
          </a:blipFill>
        </p:spPr>
      </p:sp>
      <p:sp>
        <p:nvSpPr>
          <p:cNvPr name="TextBox 5" id="5"/>
          <p:cNvSpPr txBox="true"/>
          <p:nvPr/>
        </p:nvSpPr>
        <p:spPr>
          <a:xfrm rot="0">
            <a:off x="507688" y="85725"/>
            <a:ext cx="7430951" cy="1261171"/>
          </a:xfrm>
          <a:prstGeom prst="rect">
            <a:avLst/>
          </a:prstGeom>
        </p:spPr>
        <p:txBody>
          <a:bodyPr anchor="t" rtlCol="false" tIns="0" lIns="0" bIns="0" rIns="0">
            <a:spAutoFit/>
          </a:bodyPr>
          <a:lstStyle/>
          <a:p>
            <a:pPr algn="just">
              <a:lnSpc>
                <a:spcPts val="8756"/>
              </a:lnSpc>
            </a:pPr>
            <a:r>
              <a:rPr lang="en-US" b="true" sz="8844" spc="-548">
                <a:solidFill>
                  <a:srgbClr val="1A55D8"/>
                </a:solidFill>
                <a:latin typeface="Poppins Bold"/>
                <a:ea typeface="Poppins Bold"/>
                <a:cs typeface="Poppins Bold"/>
                <a:sym typeface="Poppins Bold"/>
              </a:rPr>
              <a:t>Methodology</a:t>
            </a:r>
          </a:p>
        </p:txBody>
      </p:sp>
      <p:sp>
        <p:nvSpPr>
          <p:cNvPr name="AutoShape 6" id="6"/>
          <p:cNvSpPr/>
          <p:nvPr/>
        </p:nvSpPr>
        <p:spPr>
          <a:xfrm>
            <a:off x="8553041" y="2008955"/>
            <a:ext cx="0" cy="473211"/>
          </a:xfrm>
          <a:prstGeom prst="line">
            <a:avLst/>
          </a:prstGeom>
          <a:ln cap="flat" w="38100">
            <a:solidFill>
              <a:srgbClr val="000000"/>
            </a:solidFill>
            <a:prstDash val="solid"/>
            <a:headEnd type="none" len="sm" w="sm"/>
            <a:tailEnd type="arrow" len="sm" w="med"/>
          </a:ln>
        </p:spPr>
      </p:sp>
      <p:sp>
        <p:nvSpPr>
          <p:cNvPr name="AutoShape 7" id="7"/>
          <p:cNvSpPr/>
          <p:nvPr/>
        </p:nvSpPr>
        <p:spPr>
          <a:xfrm>
            <a:off x="2314326" y="5727845"/>
            <a:ext cx="0" cy="473211"/>
          </a:xfrm>
          <a:prstGeom prst="line">
            <a:avLst/>
          </a:prstGeom>
          <a:ln cap="flat" w="38100">
            <a:solidFill>
              <a:srgbClr val="000000"/>
            </a:solidFill>
            <a:prstDash val="solid"/>
            <a:headEnd type="none" len="sm" w="sm"/>
            <a:tailEnd type="arrow" len="sm" w="med"/>
          </a:ln>
        </p:spPr>
      </p:sp>
      <p:sp>
        <p:nvSpPr>
          <p:cNvPr name="AutoShape 8" id="8"/>
          <p:cNvSpPr/>
          <p:nvPr/>
        </p:nvSpPr>
        <p:spPr>
          <a:xfrm>
            <a:off x="2314326" y="6220105"/>
            <a:ext cx="2630310" cy="0"/>
          </a:xfrm>
          <a:prstGeom prst="line">
            <a:avLst/>
          </a:prstGeom>
          <a:ln cap="flat" w="38100">
            <a:solidFill>
              <a:srgbClr val="000000"/>
            </a:solidFill>
            <a:prstDash val="solid"/>
            <a:headEnd type="none" len="sm" w="sm"/>
            <a:tailEnd type="arrow" len="sm" w="med"/>
          </a:ln>
        </p:spPr>
      </p:sp>
      <p:sp>
        <p:nvSpPr>
          <p:cNvPr name="AutoShape 9" id="9"/>
          <p:cNvSpPr/>
          <p:nvPr/>
        </p:nvSpPr>
        <p:spPr>
          <a:xfrm flipH="true" flipV="true">
            <a:off x="4944636" y="2008955"/>
            <a:ext cx="19050" cy="4211150"/>
          </a:xfrm>
          <a:prstGeom prst="line">
            <a:avLst/>
          </a:prstGeom>
          <a:ln cap="flat" w="38100">
            <a:solidFill>
              <a:srgbClr val="000000"/>
            </a:solidFill>
            <a:prstDash val="solid"/>
            <a:headEnd type="none" len="sm" w="sm"/>
            <a:tailEnd type="arrow" len="sm" w="med"/>
          </a:ln>
        </p:spPr>
      </p:sp>
      <p:sp>
        <p:nvSpPr>
          <p:cNvPr name="AutoShape 10" id="10"/>
          <p:cNvSpPr/>
          <p:nvPr/>
        </p:nvSpPr>
        <p:spPr>
          <a:xfrm flipV="true">
            <a:off x="4944636" y="2008955"/>
            <a:ext cx="3608405" cy="19050"/>
          </a:xfrm>
          <a:prstGeom prst="line">
            <a:avLst/>
          </a:prstGeom>
          <a:ln cap="flat" w="38100">
            <a:solidFill>
              <a:srgbClr val="000000"/>
            </a:solidFill>
            <a:prstDash val="solid"/>
            <a:headEnd type="none" len="sm" w="sm"/>
            <a:tailEnd type="arrow" len="sm" w="med"/>
          </a:ln>
        </p:spPr>
      </p:sp>
      <p:sp>
        <p:nvSpPr>
          <p:cNvPr name="AutoShape 11" id="11"/>
          <p:cNvSpPr/>
          <p:nvPr/>
        </p:nvSpPr>
        <p:spPr>
          <a:xfrm flipV="true">
            <a:off x="13106417" y="673534"/>
            <a:ext cx="0" cy="8085919"/>
          </a:xfrm>
          <a:prstGeom prst="line">
            <a:avLst/>
          </a:prstGeom>
          <a:ln cap="flat" w="38100">
            <a:solidFill>
              <a:srgbClr val="000000"/>
            </a:solidFill>
            <a:prstDash val="solid"/>
            <a:headEnd type="none" len="sm" w="sm"/>
            <a:tailEnd type="arrow" len="sm" w="med"/>
          </a:ln>
        </p:spPr>
      </p:sp>
      <p:sp>
        <p:nvSpPr>
          <p:cNvPr name="AutoShape 12" id="12"/>
          <p:cNvSpPr/>
          <p:nvPr/>
        </p:nvSpPr>
        <p:spPr>
          <a:xfrm>
            <a:off x="8553041" y="8740404"/>
            <a:ext cx="4553376" cy="0"/>
          </a:xfrm>
          <a:prstGeom prst="line">
            <a:avLst/>
          </a:prstGeom>
          <a:ln cap="flat" w="38100">
            <a:solidFill>
              <a:srgbClr val="000000"/>
            </a:solidFill>
            <a:prstDash val="solid"/>
            <a:headEnd type="none" len="sm" w="sm"/>
            <a:tailEnd type="arrow" len="sm" w="med"/>
          </a:ln>
        </p:spPr>
      </p:sp>
      <p:sp>
        <p:nvSpPr>
          <p:cNvPr name="AutoShape 13" id="13"/>
          <p:cNvSpPr/>
          <p:nvPr/>
        </p:nvSpPr>
        <p:spPr>
          <a:xfrm>
            <a:off x="13106417" y="654484"/>
            <a:ext cx="2630310" cy="0"/>
          </a:xfrm>
          <a:prstGeom prst="line">
            <a:avLst/>
          </a:prstGeom>
          <a:ln cap="flat" w="38100">
            <a:solidFill>
              <a:srgbClr val="000000"/>
            </a:solidFill>
            <a:prstDash val="solid"/>
            <a:headEnd type="none" len="sm" w="sm"/>
            <a:tailEnd type="arrow" len="sm" w="med"/>
          </a:ln>
        </p:spPr>
      </p:sp>
      <p:sp>
        <p:nvSpPr>
          <p:cNvPr name="AutoShape 14" id="14"/>
          <p:cNvSpPr/>
          <p:nvPr/>
        </p:nvSpPr>
        <p:spPr>
          <a:xfrm>
            <a:off x="8553041" y="8004545"/>
            <a:ext cx="0" cy="735859"/>
          </a:xfrm>
          <a:prstGeom prst="line">
            <a:avLst/>
          </a:prstGeom>
          <a:ln cap="flat" w="38100">
            <a:solidFill>
              <a:srgbClr val="000000"/>
            </a:solidFill>
            <a:prstDash val="solid"/>
            <a:headEnd type="none" len="sm" w="sm"/>
            <a:tailEnd type="arrow" len="sm" w="med"/>
          </a:ln>
        </p:spPr>
      </p:sp>
      <p:sp>
        <p:nvSpPr>
          <p:cNvPr name="AutoShape 15" id="15"/>
          <p:cNvSpPr/>
          <p:nvPr/>
        </p:nvSpPr>
        <p:spPr>
          <a:xfrm>
            <a:off x="15736727" y="673448"/>
            <a:ext cx="0" cy="473211"/>
          </a:xfrm>
          <a:prstGeom prst="line">
            <a:avLst/>
          </a:prstGeom>
          <a:ln cap="flat" w="38100">
            <a:solidFill>
              <a:srgbClr val="000000"/>
            </a:solidFill>
            <a:prstDash val="solid"/>
            <a:headEnd type="none" len="sm" w="sm"/>
            <a:tailEnd type="arrow" len="sm" w="med"/>
          </a:ln>
        </p:spPr>
      </p:sp>
      <p:sp>
        <p:nvSpPr>
          <p:cNvPr name="Freeform 16" id="16"/>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 name="Object 2"/>
          <p:cNvPicPr/>
          <p:nvPr/>
        </p:nvPicPr>
        <p:blipFill>
          <a:blip r:embed="rId3"/>
          <a:stretch>
            <a:fillRect/>
          </a:stretch>
          <a:srcRect/>
        </p:blipFill>
        <p:spPr>
          <a:xfrm>
            <a:off x="1745169" y="2843086"/>
            <a:ext cx="5657850" cy="4400550"/>
          </a:xfrm>
          <a:prstGeom prst="rect"/>
        </p:spPr>
      </p:pic>
      <p:sp>
        <p:nvSpPr>
          <p:cNvPr id="3" name="TextBox 3"/>
          <p:cNvSpPr txBox="true"/>
          <p:nvPr/>
        </p:nvSpPr>
        <p:spPr>
          <a:xfrm rot="0">
            <a:off x="811711" y="894856"/>
            <a:ext cx="10289726" cy="1261171"/>
          </a:xfrm>
          <a:prstGeom prst="rect">
            <a:avLst/>
          </a:prstGeom>
        </p:spPr>
        <p:txBody>
          <a:bodyPr anchor="t" bIns="0" lIns="0" rIns="0" rtlCol="false" tIns="0">
            <a:spAutoFit/>
          </a:bodyPr>
          <a:lstStyle/>
          <a:p>
            <a:pPr algn="just">
              <a:lnSpc>
                <a:spcPts val="8756"/>
              </a:lnSpc>
            </a:pPr>
            <a:r>
              <a:rPr b="true" lang="en-US" spc="-548" sz="8844">
                <a:solidFill>
                  <a:srgbClr val="1A55D8"/>
                </a:solidFill>
                <a:latin typeface="Poppins Bold"/>
                <a:ea typeface="Poppins Bold"/>
                <a:cs typeface="Poppins Bold"/>
                <a:sym typeface="Poppins Bold"/>
              </a:rPr>
              <a:t>Evaluation Metrics</a:t>
            </a:r>
          </a:p>
        </p:txBody>
      </p:sp>
      <p:sp>
        <p:nvSpPr>
          <p:cNvPr id="4" name="Freeform 4"/>
          <p:cNvSpPr/>
          <p:nvPr/>
        </p:nvSpPr>
        <p:spPr>
          <a:xfrm flipH="false" flipV="false" rot="0">
            <a:off x="16564331" y="9258300"/>
            <a:ext cx="1389937" cy="796055"/>
          </a:xfrm>
          <a:custGeom>
            <a:avLst/>
            <a:gdLst/>
            <a:ahLst/>
            <a:cxnLst/>
            <a:rect b="b" l="l" r="r" t="t"/>
            <a:pathLst>
              <a:path h="796055" w="1389937">
                <a:moveTo>
                  <a:pt x="0" y="0"/>
                </a:moveTo>
                <a:lnTo>
                  <a:pt x="1389938" y="0"/>
                </a:lnTo>
                <a:lnTo>
                  <a:pt x="1389938" y="796055"/>
                </a:lnTo>
                <a:lnTo>
                  <a:pt x="0" y="796055"/>
                </a:lnTo>
                <a:lnTo>
                  <a:pt x="0" y="0"/>
                </a:lnTo>
                <a:close/>
              </a:path>
            </a:pathLst>
          </a:custGeom>
          <a:blipFill>
            <a:blip r:embed="rId4">
              <a:extLst>
                <a:ext uri="{96DAC541-7B7A-43D3-8B79-37D633B846F1}">
                  <asvg:svgBlip xmlns:asvg="http://schemas.microsoft.com/office/drawing/2016/SVG/main" r:embed="rId5"/>
                </a:ext>
              </a:extLst>
            </a:blip>
            <a:stretch>
              <a:fillRect b="0" l="0" r="0" t="0"/>
            </a:stretch>
          </a:blipFill>
        </p:spPr>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11963" y="46291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91912" y="2288635"/>
            <a:ext cx="8694943" cy="3021493"/>
          </a:xfrm>
          <a:custGeom>
            <a:avLst/>
            <a:gdLst/>
            <a:ahLst/>
            <a:cxnLst/>
            <a:rect r="r" b="b" t="t" l="l"/>
            <a:pathLst>
              <a:path h="3021493" w="8694943">
                <a:moveTo>
                  <a:pt x="0" y="0"/>
                </a:moveTo>
                <a:lnTo>
                  <a:pt x="8694943" y="0"/>
                </a:lnTo>
                <a:lnTo>
                  <a:pt x="8694943" y="3021493"/>
                </a:lnTo>
                <a:lnTo>
                  <a:pt x="0" y="3021493"/>
                </a:lnTo>
                <a:lnTo>
                  <a:pt x="0" y="0"/>
                </a:lnTo>
                <a:close/>
              </a:path>
            </a:pathLst>
          </a:custGeom>
          <a:blipFill>
            <a:blip r:embed="rId6"/>
            <a:stretch>
              <a:fillRect l="0" t="0" r="0" b="0"/>
            </a:stretch>
          </a:blipFill>
        </p:spPr>
      </p:sp>
      <p:sp>
        <p:nvSpPr>
          <p:cNvPr name="Freeform 5" id="5"/>
          <p:cNvSpPr/>
          <p:nvPr/>
        </p:nvSpPr>
        <p:spPr>
          <a:xfrm flipH="false" flipV="false" rot="0">
            <a:off x="325019" y="1995362"/>
            <a:ext cx="6235092" cy="3608039"/>
          </a:xfrm>
          <a:custGeom>
            <a:avLst/>
            <a:gdLst/>
            <a:ahLst/>
            <a:cxnLst/>
            <a:rect r="r" b="b" t="t" l="l"/>
            <a:pathLst>
              <a:path h="3608039" w="6235092">
                <a:moveTo>
                  <a:pt x="0" y="0"/>
                </a:moveTo>
                <a:lnTo>
                  <a:pt x="6235092" y="0"/>
                </a:lnTo>
                <a:lnTo>
                  <a:pt x="6235092" y="3608039"/>
                </a:lnTo>
                <a:lnTo>
                  <a:pt x="0" y="3608039"/>
                </a:lnTo>
                <a:lnTo>
                  <a:pt x="0" y="0"/>
                </a:lnTo>
                <a:close/>
              </a:path>
            </a:pathLst>
          </a:custGeom>
          <a:blipFill>
            <a:blip r:embed="rId7"/>
            <a:stretch>
              <a:fillRect l="-3444" t="0" r="-3444" b="-2516"/>
            </a:stretch>
          </a:blipFill>
        </p:spPr>
      </p:sp>
      <p:sp>
        <p:nvSpPr>
          <p:cNvPr name="Freeform 6" id="6"/>
          <p:cNvSpPr/>
          <p:nvPr/>
        </p:nvSpPr>
        <p:spPr>
          <a:xfrm flipH="false" flipV="false" rot="0">
            <a:off x="3596241" y="5939555"/>
            <a:ext cx="9975273" cy="4114800"/>
          </a:xfrm>
          <a:custGeom>
            <a:avLst/>
            <a:gdLst/>
            <a:ahLst/>
            <a:cxnLst/>
            <a:rect r="r" b="b" t="t" l="l"/>
            <a:pathLst>
              <a:path h="4114800" w="9975273">
                <a:moveTo>
                  <a:pt x="0" y="0"/>
                </a:moveTo>
                <a:lnTo>
                  <a:pt x="9975272" y="0"/>
                </a:lnTo>
                <a:lnTo>
                  <a:pt x="9975272" y="4114800"/>
                </a:lnTo>
                <a:lnTo>
                  <a:pt x="0" y="4114800"/>
                </a:lnTo>
                <a:lnTo>
                  <a:pt x="0" y="0"/>
                </a:lnTo>
                <a:close/>
              </a:path>
            </a:pathLst>
          </a:custGeom>
          <a:blipFill>
            <a:blip r:embed="rId8"/>
            <a:stretch>
              <a:fillRect l="0" t="0" r="0" b="0"/>
            </a:stretch>
          </a:blipFill>
        </p:spPr>
      </p:sp>
      <p:sp>
        <p:nvSpPr>
          <p:cNvPr name="TextBox 7" id="7"/>
          <p:cNvSpPr txBox="true"/>
          <p:nvPr/>
        </p:nvSpPr>
        <p:spPr>
          <a:xfrm rot="0">
            <a:off x="1415248" y="283329"/>
            <a:ext cx="10289726" cy="1261171"/>
          </a:xfrm>
          <a:prstGeom prst="rect">
            <a:avLst/>
          </a:prstGeom>
        </p:spPr>
        <p:txBody>
          <a:bodyPr anchor="t" rtlCol="false" tIns="0" lIns="0" bIns="0" rIns="0">
            <a:spAutoFit/>
          </a:bodyPr>
          <a:lstStyle/>
          <a:p>
            <a:pPr algn="just">
              <a:lnSpc>
                <a:spcPts val="8756"/>
              </a:lnSpc>
            </a:pPr>
            <a:r>
              <a:rPr lang="en-US" b="true" sz="8844" spc="-548">
                <a:solidFill>
                  <a:srgbClr val="1A55D8"/>
                </a:solidFill>
                <a:latin typeface="Poppins Bold"/>
                <a:ea typeface="Poppins Bold"/>
                <a:cs typeface="Poppins Bold"/>
                <a:sym typeface="Poppins Bold"/>
              </a:rPr>
              <a:t>Output</a:t>
            </a:r>
          </a:p>
        </p:txBody>
      </p:sp>
      <p:sp>
        <p:nvSpPr>
          <p:cNvPr name="Freeform 8" id="8"/>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5338" y="1051117"/>
            <a:ext cx="15667300" cy="2241697"/>
            <a:chOff x="0" y="0"/>
            <a:chExt cx="20889734" cy="2988929"/>
          </a:xfrm>
        </p:grpSpPr>
        <p:grpSp>
          <p:nvGrpSpPr>
            <p:cNvPr name="Group 4" id="4"/>
            <p:cNvGrpSpPr/>
            <p:nvPr/>
          </p:nvGrpSpPr>
          <p:grpSpPr>
            <a:xfrm rot="0">
              <a:off x="0" y="0"/>
              <a:ext cx="20889734" cy="2988929"/>
              <a:chOff x="0" y="0"/>
              <a:chExt cx="2571338" cy="367910"/>
            </a:xfrm>
          </p:grpSpPr>
          <p:sp>
            <p:nvSpPr>
              <p:cNvPr name="Freeform 5" id="5"/>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blipFill>
                <a:blip r:embed="rId4"/>
                <a:stretch>
                  <a:fillRect l="0" t="-146566" r="0" b="-146566"/>
                </a:stretch>
              </a:blipFill>
            </p:spPr>
          </p:sp>
        </p:grpSp>
        <p:grpSp>
          <p:nvGrpSpPr>
            <p:cNvPr name="Group 6" id="6"/>
            <p:cNvGrpSpPr/>
            <p:nvPr/>
          </p:nvGrpSpPr>
          <p:grpSpPr>
            <a:xfrm rot="0">
              <a:off x="0" y="0"/>
              <a:ext cx="20889734" cy="2988929"/>
              <a:chOff x="0" y="0"/>
              <a:chExt cx="2571338" cy="367910"/>
            </a:xfrm>
          </p:grpSpPr>
          <p:sp>
            <p:nvSpPr>
              <p:cNvPr name="Freeform 7" id="7"/>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sp>
        <p:nvSpPr>
          <p:cNvPr name="Freeform 8" id="8"/>
          <p:cNvSpPr/>
          <p:nvPr/>
        </p:nvSpPr>
        <p:spPr>
          <a:xfrm flipH="false" flipV="false" rot="0">
            <a:off x="13811963" y="46291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340212" y="1295322"/>
            <a:ext cx="11162885" cy="1819962"/>
          </a:xfrm>
          <a:prstGeom prst="rect">
            <a:avLst/>
          </a:prstGeom>
        </p:spPr>
        <p:txBody>
          <a:bodyPr anchor="t" rtlCol="false" tIns="0" lIns="0" bIns="0" rIns="0">
            <a:spAutoFit/>
          </a:bodyPr>
          <a:lstStyle/>
          <a:p>
            <a:pPr algn="l">
              <a:lnSpc>
                <a:spcPts val="6736"/>
              </a:lnSpc>
            </a:pPr>
            <a:r>
              <a:rPr lang="en-US" sz="6804" spc="-421" b="true">
                <a:solidFill>
                  <a:srgbClr val="FFFFFF"/>
                </a:solidFill>
                <a:latin typeface="Poppins Bold"/>
                <a:ea typeface="Poppins Bold"/>
                <a:cs typeface="Poppins Bold"/>
                <a:sym typeface="Poppins Bold"/>
              </a:rPr>
              <a:t>Diffusion Models (Stable Diffusion, DALL·E)</a:t>
            </a:r>
          </a:p>
        </p:txBody>
      </p:sp>
      <p:sp>
        <p:nvSpPr>
          <p:cNvPr name="TextBox 10" id="10"/>
          <p:cNvSpPr txBox="true"/>
          <p:nvPr/>
        </p:nvSpPr>
        <p:spPr>
          <a:xfrm rot="0">
            <a:off x="1028700" y="5045075"/>
            <a:ext cx="13220043" cy="793679"/>
          </a:xfrm>
          <a:prstGeom prst="rect">
            <a:avLst/>
          </a:prstGeom>
        </p:spPr>
        <p:txBody>
          <a:bodyPr anchor="t" rtlCol="false" tIns="0" lIns="0" bIns="0" rIns="0">
            <a:spAutoFit/>
          </a:bodyPr>
          <a:lstStyle/>
          <a:p>
            <a:pPr algn="just" marL="482774" indent="-241387" lvl="1">
              <a:lnSpc>
                <a:spcPts val="3130"/>
              </a:lnSpc>
              <a:buFont typeface="Arial"/>
              <a:buChar char="•"/>
            </a:pPr>
            <a:r>
              <a:rPr lang="en-US" sz="2236">
                <a:solidFill>
                  <a:srgbClr val="1A55D8"/>
                </a:solidFill>
                <a:latin typeface="Poppins"/>
                <a:ea typeface="Poppins"/>
                <a:cs typeface="Poppins"/>
                <a:sym typeface="Poppins"/>
              </a:rPr>
              <a:t>Generate STEM illustrations from text prompts.</a:t>
            </a:r>
          </a:p>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Provide high-qu</a:t>
            </a:r>
            <a:r>
              <a:rPr lang="en-US" sz="2236">
                <a:solidFill>
                  <a:srgbClr val="1A55D8"/>
                </a:solidFill>
                <a:latin typeface="Poppins"/>
                <a:ea typeface="Poppins"/>
                <a:cs typeface="Poppins"/>
                <a:sym typeface="Poppins"/>
              </a:rPr>
              <a:t>ality, photorealistic or schematic concept visuals.</a:t>
            </a:r>
          </a:p>
        </p:txBody>
      </p:sp>
      <p:sp>
        <p:nvSpPr>
          <p:cNvPr name="TextBox 11" id="11"/>
          <p:cNvSpPr txBox="true"/>
          <p:nvPr/>
        </p:nvSpPr>
        <p:spPr>
          <a:xfrm rot="0">
            <a:off x="702737" y="4165245"/>
            <a:ext cx="4007822"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Application in EduGen:</a:t>
            </a:r>
          </a:p>
        </p:txBody>
      </p:sp>
      <p:sp>
        <p:nvSpPr>
          <p:cNvPr name="TextBox 12" id="12"/>
          <p:cNvSpPr txBox="true"/>
          <p:nvPr/>
        </p:nvSpPr>
        <p:spPr>
          <a:xfrm rot="0">
            <a:off x="702737" y="6410888"/>
            <a:ext cx="2657220"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Why Chosen:</a:t>
            </a:r>
          </a:p>
        </p:txBody>
      </p:sp>
      <p:sp>
        <p:nvSpPr>
          <p:cNvPr name="TextBox 13" id="13"/>
          <p:cNvSpPr txBox="true"/>
          <p:nvPr/>
        </p:nvSpPr>
        <p:spPr>
          <a:xfrm rot="0">
            <a:off x="1009650" y="7162623"/>
            <a:ext cx="13220043" cy="401778"/>
          </a:xfrm>
          <a:prstGeom prst="rect">
            <a:avLst/>
          </a:prstGeom>
        </p:spPr>
        <p:txBody>
          <a:bodyPr anchor="t" rtlCol="false" tIns="0" lIns="0" bIns="0" rIns="0">
            <a:spAutoFit/>
          </a:bodyPr>
          <a:lstStyle/>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Makes abstract topics intuitive and visually clear.</a:t>
            </a:r>
          </a:p>
        </p:txBody>
      </p:sp>
      <p:sp>
        <p:nvSpPr>
          <p:cNvPr name="TextBox 14" id="14"/>
          <p:cNvSpPr txBox="true"/>
          <p:nvPr/>
        </p:nvSpPr>
        <p:spPr>
          <a:xfrm rot="0">
            <a:off x="702737" y="8107327"/>
            <a:ext cx="2161999" cy="412470"/>
          </a:xfrm>
          <a:prstGeom prst="rect">
            <a:avLst/>
          </a:prstGeom>
        </p:spPr>
        <p:txBody>
          <a:bodyPr anchor="t" rtlCol="false" tIns="0" lIns="0" bIns="0" rIns="0">
            <a:spAutoFit/>
          </a:bodyPr>
          <a:lstStyle/>
          <a:p>
            <a:pPr algn="l">
              <a:lnSpc>
                <a:spcPts val="2935"/>
              </a:lnSpc>
            </a:pPr>
            <a:r>
              <a:rPr lang="en-US" b="true" sz="2965" spc="-183">
                <a:solidFill>
                  <a:srgbClr val="1A55D8"/>
                </a:solidFill>
                <a:latin typeface="Poppins Bold"/>
                <a:ea typeface="Poppins Bold"/>
                <a:cs typeface="Poppins Bold"/>
                <a:sym typeface="Poppins Bold"/>
              </a:rPr>
              <a:t>Example :</a:t>
            </a:r>
          </a:p>
        </p:txBody>
      </p:sp>
      <p:sp>
        <p:nvSpPr>
          <p:cNvPr name="TextBox 15" id="15"/>
          <p:cNvSpPr txBox="true"/>
          <p:nvPr/>
        </p:nvSpPr>
        <p:spPr>
          <a:xfrm rot="0">
            <a:off x="1028700" y="8957946"/>
            <a:ext cx="13220043" cy="401778"/>
          </a:xfrm>
          <a:prstGeom prst="rect">
            <a:avLst/>
          </a:prstGeom>
        </p:spPr>
        <p:txBody>
          <a:bodyPr anchor="t" rtlCol="false" tIns="0" lIns="0" bIns="0" rIns="0">
            <a:spAutoFit/>
          </a:bodyPr>
          <a:lstStyle/>
          <a:p>
            <a:pPr algn="just" marL="482774" indent="-241387" lvl="1">
              <a:lnSpc>
                <a:spcPts val="3130"/>
              </a:lnSpc>
              <a:spcBef>
                <a:spcPct val="0"/>
              </a:spcBef>
              <a:buFont typeface="Arial"/>
              <a:buChar char="•"/>
            </a:pPr>
            <a:r>
              <a:rPr lang="en-US" sz="2236">
                <a:solidFill>
                  <a:srgbClr val="1A55D8"/>
                </a:solidFill>
                <a:latin typeface="Poppins"/>
                <a:ea typeface="Poppins"/>
                <a:cs typeface="Poppins"/>
                <a:sym typeface="Poppins"/>
              </a:rPr>
              <a:t>Prompt → “3D copper coil with AC current &amp; magnetic field lines” → detailed illustration.</a:t>
            </a:r>
          </a:p>
        </p:txBody>
      </p:sp>
      <p:sp>
        <p:nvSpPr>
          <p:cNvPr name="TextBox 16" id="16"/>
          <p:cNvSpPr txBox="true"/>
          <p:nvPr/>
        </p:nvSpPr>
        <p:spPr>
          <a:xfrm rot="0">
            <a:off x="325019" y="1371522"/>
            <a:ext cx="1706328" cy="1828507"/>
          </a:xfrm>
          <a:prstGeom prst="rect">
            <a:avLst/>
          </a:prstGeom>
        </p:spPr>
        <p:txBody>
          <a:bodyPr anchor="t" rtlCol="false" tIns="0" lIns="0" bIns="0" rIns="0">
            <a:spAutoFit/>
          </a:bodyPr>
          <a:lstStyle/>
          <a:p>
            <a:pPr algn="l">
              <a:lnSpc>
                <a:spcPts val="12843"/>
              </a:lnSpc>
            </a:pPr>
            <a:r>
              <a:rPr lang="en-US" sz="12972" spc="-804" b="true">
                <a:solidFill>
                  <a:srgbClr val="FFFFFF"/>
                </a:solidFill>
                <a:latin typeface="Poppins Bold"/>
                <a:ea typeface="Poppins Bold"/>
                <a:cs typeface="Poppins Bold"/>
                <a:sym typeface="Poppins Bold"/>
              </a:rPr>
              <a:t>4.</a:t>
            </a:r>
          </a:p>
        </p:txBody>
      </p:sp>
      <p:sp>
        <p:nvSpPr>
          <p:cNvPr name="Freeform 17" id="17"/>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9825" y="1571918"/>
            <a:ext cx="8233002" cy="5917470"/>
          </a:xfrm>
          <a:custGeom>
            <a:avLst/>
            <a:gdLst/>
            <a:ahLst/>
            <a:cxnLst/>
            <a:rect r="r" b="b" t="t" l="l"/>
            <a:pathLst>
              <a:path h="5917470" w="8233002">
                <a:moveTo>
                  <a:pt x="0" y="0"/>
                </a:moveTo>
                <a:lnTo>
                  <a:pt x="8233002" y="0"/>
                </a:lnTo>
                <a:lnTo>
                  <a:pt x="8233002" y="5917471"/>
                </a:lnTo>
                <a:lnTo>
                  <a:pt x="0" y="5917471"/>
                </a:lnTo>
                <a:lnTo>
                  <a:pt x="0" y="0"/>
                </a:lnTo>
                <a:close/>
              </a:path>
            </a:pathLst>
          </a:custGeom>
          <a:blipFill>
            <a:blip r:embed="rId2"/>
            <a:stretch>
              <a:fillRect l="0" t="0" r="0" b="0"/>
            </a:stretch>
          </a:blipFill>
        </p:spPr>
      </p:sp>
      <p:sp>
        <p:nvSpPr>
          <p:cNvPr name="Freeform 3" id="3"/>
          <p:cNvSpPr/>
          <p:nvPr/>
        </p:nvSpPr>
        <p:spPr>
          <a:xfrm flipH="false" flipV="false" rot="0">
            <a:off x="9965527" y="2037331"/>
            <a:ext cx="6893024" cy="6212338"/>
          </a:xfrm>
          <a:custGeom>
            <a:avLst/>
            <a:gdLst/>
            <a:ahLst/>
            <a:cxnLst/>
            <a:rect r="r" b="b" t="t" l="l"/>
            <a:pathLst>
              <a:path h="6212338" w="6893024">
                <a:moveTo>
                  <a:pt x="0" y="0"/>
                </a:moveTo>
                <a:lnTo>
                  <a:pt x="6893024" y="0"/>
                </a:lnTo>
                <a:lnTo>
                  <a:pt x="6893024" y="6212338"/>
                </a:lnTo>
                <a:lnTo>
                  <a:pt x="0" y="6212338"/>
                </a:lnTo>
                <a:lnTo>
                  <a:pt x="0" y="0"/>
                </a:lnTo>
                <a:close/>
              </a:path>
            </a:pathLst>
          </a:custGeom>
          <a:blipFill>
            <a:blip r:embed="rId3"/>
            <a:stretch>
              <a:fillRect l="0" t="0" r="0" b="0"/>
            </a:stretch>
          </a:blipFill>
        </p:spPr>
      </p:sp>
      <p:sp>
        <p:nvSpPr>
          <p:cNvPr name="TextBox 4" id="4"/>
          <p:cNvSpPr txBox="true"/>
          <p:nvPr/>
        </p:nvSpPr>
        <p:spPr>
          <a:xfrm rot="0">
            <a:off x="507688" y="85725"/>
            <a:ext cx="7430951" cy="1261171"/>
          </a:xfrm>
          <a:prstGeom prst="rect">
            <a:avLst/>
          </a:prstGeom>
        </p:spPr>
        <p:txBody>
          <a:bodyPr anchor="t" rtlCol="false" tIns="0" lIns="0" bIns="0" rIns="0">
            <a:spAutoFit/>
          </a:bodyPr>
          <a:lstStyle/>
          <a:p>
            <a:pPr algn="just">
              <a:lnSpc>
                <a:spcPts val="8756"/>
              </a:lnSpc>
            </a:pPr>
            <a:r>
              <a:rPr lang="en-US" b="true" sz="8844" spc="-548">
                <a:solidFill>
                  <a:srgbClr val="1A55D8"/>
                </a:solidFill>
                <a:latin typeface="Poppins Bold"/>
                <a:ea typeface="Poppins Bold"/>
                <a:cs typeface="Poppins Bold"/>
                <a:sym typeface="Poppins Bold"/>
              </a:rPr>
              <a:t>Methodology</a:t>
            </a:r>
          </a:p>
        </p:txBody>
      </p:sp>
      <p:sp>
        <p:nvSpPr>
          <p:cNvPr name="AutoShape 5" id="5"/>
          <p:cNvSpPr/>
          <p:nvPr/>
        </p:nvSpPr>
        <p:spPr>
          <a:xfrm>
            <a:off x="4204188" y="8140668"/>
            <a:ext cx="4920836" cy="19050"/>
          </a:xfrm>
          <a:prstGeom prst="line">
            <a:avLst/>
          </a:prstGeom>
          <a:ln cap="flat" w="38100">
            <a:solidFill>
              <a:srgbClr val="000000"/>
            </a:solidFill>
            <a:prstDash val="solid"/>
            <a:headEnd type="none" len="sm" w="sm"/>
            <a:tailEnd type="arrow" len="sm" w="med"/>
          </a:ln>
        </p:spPr>
      </p:sp>
      <p:sp>
        <p:nvSpPr>
          <p:cNvPr name="AutoShape 6" id="6"/>
          <p:cNvSpPr/>
          <p:nvPr/>
        </p:nvSpPr>
        <p:spPr>
          <a:xfrm>
            <a:off x="4204114" y="7489389"/>
            <a:ext cx="0" cy="632230"/>
          </a:xfrm>
          <a:prstGeom prst="line">
            <a:avLst/>
          </a:prstGeom>
          <a:ln cap="flat" w="38100">
            <a:solidFill>
              <a:srgbClr val="000000"/>
            </a:solidFill>
            <a:prstDash val="solid"/>
            <a:headEnd type="none" len="sm" w="sm"/>
            <a:tailEnd type="arrow" len="sm" w="med"/>
          </a:ln>
        </p:spPr>
      </p:sp>
      <p:sp>
        <p:nvSpPr>
          <p:cNvPr name="AutoShape 7" id="7"/>
          <p:cNvSpPr/>
          <p:nvPr/>
        </p:nvSpPr>
        <p:spPr>
          <a:xfrm flipV="true">
            <a:off x="9105974" y="1571918"/>
            <a:ext cx="19050" cy="6677751"/>
          </a:xfrm>
          <a:prstGeom prst="line">
            <a:avLst/>
          </a:prstGeom>
          <a:ln cap="flat" w="38100">
            <a:solidFill>
              <a:srgbClr val="000000"/>
            </a:solidFill>
            <a:prstDash val="solid"/>
            <a:headEnd type="none" len="sm" w="sm"/>
            <a:tailEnd type="arrow" len="sm" w="med"/>
          </a:ln>
        </p:spPr>
      </p:sp>
      <p:sp>
        <p:nvSpPr>
          <p:cNvPr name="AutoShape 8" id="8"/>
          <p:cNvSpPr/>
          <p:nvPr/>
        </p:nvSpPr>
        <p:spPr>
          <a:xfrm>
            <a:off x="9144000" y="1590968"/>
            <a:ext cx="3236068" cy="0"/>
          </a:xfrm>
          <a:prstGeom prst="line">
            <a:avLst/>
          </a:prstGeom>
          <a:ln cap="flat" w="38100">
            <a:solidFill>
              <a:srgbClr val="000000"/>
            </a:solidFill>
            <a:prstDash val="solid"/>
            <a:headEnd type="none" len="sm" w="sm"/>
            <a:tailEnd type="arrow" len="sm" w="med"/>
          </a:ln>
        </p:spPr>
      </p:sp>
      <p:sp>
        <p:nvSpPr>
          <p:cNvPr name="AutoShape 9" id="9"/>
          <p:cNvSpPr/>
          <p:nvPr/>
        </p:nvSpPr>
        <p:spPr>
          <a:xfrm>
            <a:off x="12399118" y="1590968"/>
            <a:ext cx="0" cy="500906"/>
          </a:xfrm>
          <a:prstGeom prst="line">
            <a:avLst/>
          </a:prstGeom>
          <a:ln cap="flat" w="38100">
            <a:solidFill>
              <a:srgbClr val="000000"/>
            </a:solidFill>
            <a:prstDash val="solid"/>
            <a:headEnd type="none" len="sm" w="sm"/>
            <a:tailEnd type="arrow" len="sm" w="med"/>
          </a:ln>
        </p:spPr>
      </p:sp>
      <p:sp>
        <p:nvSpPr>
          <p:cNvPr name="Freeform 10" id="10"/>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 name="Object 2"/>
          <p:cNvPicPr/>
          <p:nvPr/>
        </p:nvPicPr>
        <p:blipFill>
          <a:blip r:embed="rId3"/>
          <a:stretch>
            <a:fillRect/>
          </a:stretch>
          <a:srcRect/>
        </p:blipFill>
        <p:spPr>
          <a:xfrm>
            <a:off x="366264" y="2150357"/>
            <a:ext cx="5657850" cy="4400550"/>
          </a:xfrm>
          <a:prstGeom prst="rect"/>
        </p:spPr>
      </p:pic>
      <p:sp>
        <p:nvSpPr>
          <p:cNvPr id="3" name="TextBox 3"/>
          <p:cNvSpPr txBox="true"/>
          <p:nvPr/>
        </p:nvSpPr>
        <p:spPr>
          <a:xfrm rot="0">
            <a:off x="811711" y="894856"/>
            <a:ext cx="10289726" cy="1261171"/>
          </a:xfrm>
          <a:prstGeom prst="rect">
            <a:avLst/>
          </a:prstGeom>
        </p:spPr>
        <p:txBody>
          <a:bodyPr anchor="t" bIns="0" lIns="0" rIns="0" rtlCol="false" tIns="0">
            <a:spAutoFit/>
          </a:bodyPr>
          <a:lstStyle/>
          <a:p>
            <a:pPr algn="just">
              <a:lnSpc>
                <a:spcPts val="8756"/>
              </a:lnSpc>
            </a:pPr>
            <a:r>
              <a:rPr b="true" lang="en-US" spc="-548" sz="8844">
                <a:solidFill>
                  <a:srgbClr val="1A55D8"/>
                </a:solidFill>
                <a:latin typeface="Poppins Bold"/>
                <a:ea typeface="Poppins Bold"/>
                <a:cs typeface="Poppins Bold"/>
                <a:sym typeface="Poppins Bold"/>
              </a:rPr>
              <a:t>Evaluation Metrics</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11963" y="46291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2737" y="2520315"/>
            <a:ext cx="6431731" cy="6596648"/>
          </a:xfrm>
          <a:custGeom>
            <a:avLst/>
            <a:gdLst/>
            <a:ahLst/>
            <a:cxnLst/>
            <a:rect r="r" b="b" t="t" l="l"/>
            <a:pathLst>
              <a:path h="6596648" w="6431731">
                <a:moveTo>
                  <a:pt x="0" y="0"/>
                </a:moveTo>
                <a:lnTo>
                  <a:pt x="6431732" y="0"/>
                </a:lnTo>
                <a:lnTo>
                  <a:pt x="6431732" y="6596648"/>
                </a:lnTo>
                <a:lnTo>
                  <a:pt x="0" y="6596648"/>
                </a:lnTo>
                <a:lnTo>
                  <a:pt x="0" y="0"/>
                </a:lnTo>
                <a:close/>
              </a:path>
            </a:pathLst>
          </a:custGeom>
          <a:blipFill>
            <a:blip r:embed="rId6"/>
            <a:stretch>
              <a:fillRect l="0" t="0" r="0" b="0"/>
            </a:stretch>
          </a:blipFill>
        </p:spPr>
      </p:sp>
      <p:sp>
        <p:nvSpPr>
          <p:cNvPr name="Freeform 5" id="5"/>
          <p:cNvSpPr/>
          <p:nvPr/>
        </p:nvSpPr>
        <p:spPr>
          <a:xfrm flipH="false" flipV="false" rot="0">
            <a:off x="7894877" y="2520315"/>
            <a:ext cx="4030561" cy="3741537"/>
          </a:xfrm>
          <a:custGeom>
            <a:avLst/>
            <a:gdLst/>
            <a:ahLst/>
            <a:cxnLst/>
            <a:rect r="r" b="b" t="t" l="l"/>
            <a:pathLst>
              <a:path h="3741537" w="4030561">
                <a:moveTo>
                  <a:pt x="0" y="0"/>
                </a:moveTo>
                <a:lnTo>
                  <a:pt x="4030561" y="0"/>
                </a:lnTo>
                <a:lnTo>
                  <a:pt x="4030561" y="3741537"/>
                </a:lnTo>
                <a:lnTo>
                  <a:pt x="0" y="3741537"/>
                </a:lnTo>
                <a:lnTo>
                  <a:pt x="0" y="0"/>
                </a:lnTo>
                <a:close/>
              </a:path>
            </a:pathLst>
          </a:custGeom>
          <a:blipFill>
            <a:blip r:embed="rId7"/>
            <a:stretch>
              <a:fillRect l="0" t="0" r="0" b="0"/>
            </a:stretch>
          </a:blipFill>
        </p:spPr>
      </p:sp>
      <p:sp>
        <p:nvSpPr>
          <p:cNvPr name="Freeform 6" id="6"/>
          <p:cNvSpPr/>
          <p:nvPr/>
        </p:nvSpPr>
        <p:spPr>
          <a:xfrm flipH="false" flipV="false" rot="0">
            <a:off x="12687438" y="2520315"/>
            <a:ext cx="3849387" cy="3741537"/>
          </a:xfrm>
          <a:custGeom>
            <a:avLst/>
            <a:gdLst/>
            <a:ahLst/>
            <a:cxnLst/>
            <a:rect r="r" b="b" t="t" l="l"/>
            <a:pathLst>
              <a:path h="3741537" w="3849387">
                <a:moveTo>
                  <a:pt x="0" y="0"/>
                </a:moveTo>
                <a:lnTo>
                  <a:pt x="3849387" y="0"/>
                </a:lnTo>
                <a:lnTo>
                  <a:pt x="3849387" y="3741537"/>
                </a:lnTo>
                <a:lnTo>
                  <a:pt x="0" y="3741537"/>
                </a:lnTo>
                <a:lnTo>
                  <a:pt x="0" y="0"/>
                </a:lnTo>
                <a:close/>
              </a:path>
            </a:pathLst>
          </a:custGeom>
          <a:blipFill>
            <a:blip r:embed="rId8"/>
            <a:stretch>
              <a:fillRect l="0" t="0" r="-1288" b="-963"/>
            </a:stretch>
          </a:blipFill>
        </p:spPr>
      </p:sp>
      <p:sp>
        <p:nvSpPr>
          <p:cNvPr name="Freeform 7" id="7"/>
          <p:cNvSpPr/>
          <p:nvPr/>
        </p:nvSpPr>
        <p:spPr>
          <a:xfrm flipH="false" flipV="false" rot="0">
            <a:off x="10363673" y="6421922"/>
            <a:ext cx="4248459" cy="3632433"/>
          </a:xfrm>
          <a:custGeom>
            <a:avLst/>
            <a:gdLst/>
            <a:ahLst/>
            <a:cxnLst/>
            <a:rect r="r" b="b" t="t" l="l"/>
            <a:pathLst>
              <a:path h="3632433" w="4248459">
                <a:moveTo>
                  <a:pt x="0" y="0"/>
                </a:moveTo>
                <a:lnTo>
                  <a:pt x="4248459" y="0"/>
                </a:lnTo>
                <a:lnTo>
                  <a:pt x="4248459" y="3632433"/>
                </a:lnTo>
                <a:lnTo>
                  <a:pt x="0" y="3632433"/>
                </a:lnTo>
                <a:lnTo>
                  <a:pt x="0" y="0"/>
                </a:lnTo>
                <a:close/>
              </a:path>
            </a:pathLst>
          </a:custGeom>
          <a:blipFill>
            <a:blip r:embed="rId9"/>
            <a:stretch>
              <a:fillRect l="0" t="0" r="0" b="0"/>
            </a:stretch>
          </a:blipFill>
        </p:spPr>
      </p:sp>
      <p:sp>
        <p:nvSpPr>
          <p:cNvPr name="TextBox 8" id="8"/>
          <p:cNvSpPr txBox="true"/>
          <p:nvPr/>
        </p:nvSpPr>
        <p:spPr>
          <a:xfrm rot="0">
            <a:off x="1415248" y="283329"/>
            <a:ext cx="10289726" cy="1261171"/>
          </a:xfrm>
          <a:prstGeom prst="rect">
            <a:avLst/>
          </a:prstGeom>
        </p:spPr>
        <p:txBody>
          <a:bodyPr anchor="t" rtlCol="false" tIns="0" lIns="0" bIns="0" rIns="0">
            <a:spAutoFit/>
          </a:bodyPr>
          <a:lstStyle/>
          <a:p>
            <a:pPr algn="just">
              <a:lnSpc>
                <a:spcPts val="8756"/>
              </a:lnSpc>
            </a:pPr>
            <a:r>
              <a:rPr lang="en-US" b="true" sz="8844" spc="-548">
                <a:solidFill>
                  <a:srgbClr val="1A55D8"/>
                </a:solidFill>
                <a:latin typeface="Poppins Bold"/>
                <a:ea typeface="Poppins Bold"/>
                <a:cs typeface="Poppins Bold"/>
                <a:sym typeface="Poppins Bold"/>
              </a:rPr>
              <a:t>Output</a:t>
            </a:r>
          </a:p>
        </p:txBody>
      </p:sp>
      <p:sp>
        <p:nvSpPr>
          <p:cNvPr name="Freeform 9" id="9"/>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33540" y="6735192"/>
            <a:ext cx="2420728" cy="2354708"/>
          </a:xfrm>
          <a:custGeom>
            <a:avLst/>
            <a:gdLst/>
            <a:ahLst/>
            <a:cxnLst/>
            <a:rect r="r" b="b" t="t" l="l"/>
            <a:pathLst>
              <a:path h="2354708" w="2420728">
                <a:moveTo>
                  <a:pt x="0" y="0"/>
                </a:moveTo>
                <a:lnTo>
                  <a:pt x="2420729" y="0"/>
                </a:lnTo>
                <a:lnTo>
                  <a:pt x="2420729" y="2354708"/>
                </a:lnTo>
                <a:lnTo>
                  <a:pt x="0" y="2354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388421"/>
            <a:ext cx="5665709" cy="5786883"/>
            <a:chOff x="0" y="0"/>
            <a:chExt cx="7554278" cy="7715844"/>
          </a:xfrm>
        </p:grpSpPr>
        <p:sp>
          <p:nvSpPr>
            <p:cNvPr name="Freeform 4" id="4"/>
            <p:cNvSpPr/>
            <p:nvPr/>
          </p:nvSpPr>
          <p:spPr>
            <a:xfrm flipH="false" flipV="false" rot="0">
              <a:off x="87401" y="109256"/>
              <a:ext cx="7466878" cy="7606588"/>
            </a:xfrm>
            <a:custGeom>
              <a:avLst/>
              <a:gdLst/>
              <a:ahLst/>
              <a:cxnLst/>
              <a:rect r="r" b="b" t="t" l="l"/>
              <a:pathLst>
                <a:path h="7606588" w="7466878">
                  <a:moveTo>
                    <a:pt x="0" y="0"/>
                  </a:moveTo>
                  <a:lnTo>
                    <a:pt x="7466877" y="0"/>
                  </a:lnTo>
                  <a:lnTo>
                    <a:pt x="7466877" y="7606588"/>
                  </a:lnTo>
                  <a:lnTo>
                    <a:pt x="0" y="7606588"/>
                  </a:lnTo>
                  <a:lnTo>
                    <a:pt x="0" y="0"/>
                  </a:lnTo>
                  <a:close/>
                </a:path>
              </a:pathLst>
            </a:custGeom>
            <a:blipFill>
              <a:blip r:embed="rId4">
                <a:extLst>
                  <a:ext uri="{96DAC541-7B7A-43D3-8B79-37D633B846F1}">
                    <asvg:svgBlip xmlns:asvg="http://schemas.microsoft.com/office/drawing/2016/SVG/main" r:embed="rId5"/>
                  </a:ext>
                </a:extLst>
              </a:blip>
              <a:stretch>
                <a:fillRect l="0" t="-28909" r="-29935" b="0"/>
              </a:stretch>
            </a:blipFill>
          </p:spPr>
        </p:sp>
        <p:sp>
          <p:nvSpPr>
            <p:cNvPr name="Freeform 5" id="5"/>
            <p:cNvSpPr/>
            <p:nvPr/>
          </p:nvSpPr>
          <p:spPr>
            <a:xfrm flipH="false" flipV="false" rot="0">
              <a:off x="0" y="0"/>
              <a:ext cx="7466878" cy="7606588"/>
            </a:xfrm>
            <a:custGeom>
              <a:avLst/>
              <a:gdLst/>
              <a:ahLst/>
              <a:cxnLst/>
              <a:rect r="r" b="b" t="t" l="l"/>
              <a:pathLst>
                <a:path h="7606588" w="7466878">
                  <a:moveTo>
                    <a:pt x="0" y="0"/>
                  </a:moveTo>
                  <a:lnTo>
                    <a:pt x="7466878" y="0"/>
                  </a:lnTo>
                  <a:lnTo>
                    <a:pt x="7466878" y="7606588"/>
                  </a:lnTo>
                  <a:lnTo>
                    <a:pt x="0" y="7606588"/>
                  </a:lnTo>
                  <a:lnTo>
                    <a:pt x="0" y="0"/>
                  </a:lnTo>
                  <a:close/>
                </a:path>
              </a:pathLst>
            </a:custGeom>
            <a:blipFill>
              <a:blip r:embed="rId6">
                <a:extLst>
                  <a:ext uri="{96DAC541-7B7A-43D3-8B79-37D633B846F1}">
                    <asvg:svgBlip xmlns:asvg="http://schemas.microsoft.com/office/drawing/2016/SVG/main" r:embed="rId7"/>
                  </a:ext>
                </a:extLst>
              </a:blip>
              <a:stretch>
                <a:fillRect l="0" t="-28909" r="-29935" b="0"/>
              </a:stretch>
            </a:blipFill>
          </p:spPr>
        </p:sp>
      </p:grpSp>
      <p:sp>
        <p:nvSpPr>
          <p:cNvPr name="TextBox 6" id="6"/>
          <p:cNvSpPr txBox="true"/>
          <p:nvPr/>
        </p:nvSpPr>
        <p:spPr>
          <a:xfrm rot="0">
            <a:off x="4437212" y="651504"/>
            <a:ext cx="9413576" cy="1285875"/>
          </a:xfrm>
          <a:prstGeom prst="rect">
            <a:avLst/>
          </a:prstGeom>
        </p:spPr>
        <p:txBody>
          <a:bodyPr anchor="t" rtlCol="false" tIns="0" lIns="0" bIns="0" rIns="0">
            <a:spAutoFit/>
          </a:bodyPr>
          <a:lstStyle/>
          <a:p>
            <a:pPr algn="ctr">
              <a:lnSpc>
                <a:spcPts val="10500"/>
              </a:lnSpc>
            </a:pPr>
            <a:r>
              <a:rPr lang="en-US" b="true" sz="7500">
                <a:solidFill>
                  <a:srgbClr val="195CF1"/>
                </a:solidFill>
                <a:latin typeface="Amaranth Bold"/>
                <a:ea typeface="Amaranth Bold"/>
                <a:cs typeface="Amaranth Bold"/>
                <a:sym typeface="Amaranth Bold"/>
              </a:rPr>
              <a:t>CONTENT INDEX</a:t>
            </a:r>
          </a:p>
        </p:txBody>
      </p:sp>
      <p:grpSp>
        <p:nvGrpSpPr>
          <p:cNvPr name="Group 7" id="7"/>
          <p:cNvGrpSpPr/>
          <p:nvPr/>
        </p:nvGrpSpPr>
        <p:grpSpPr>
          <a:xfrm rot="0">
            <a:off x="1028700" y="1028700"/>
            <a:ext cx="2879944" cy="1177901"/>
            <a:chOff x="0" y="0"/>
            <a:chExt cx="3839926" cy="1570535"/>
          </a:xfrm>
        </p:grpSpPr>
        <p:sp>
          <p:nvSpPr>
            <p:cNvPr name="Freeform 8" id="8"/>
            <p:cNvSpPr/>
            <p:nvPr/>
          </p:nvSpPr>
          <p:spPr>
            <a:xfrm flipH="false" flipV="false" rot="0">
              <a:off x="46952" y="62603"/>
              <a:ext cx="3792973" cy="1507932"/>
            </a:xfrm>
            <a:custGeom>
              <a:avLst/>
              <a:gdLst/>
              <a:ahLst/>
              <a:cxnLst/>
              <a:rect r="r" b="b" t="t" l="l"/>
              <a:pathLst>
                <a:path h="1507932" w="3792973">
                  <a:moveTo>
                    <a:pt x="0" y="0"/>
                  </a:moveTo>
                  <a:lnTo>
                    <a:pt x="3792974" y="0"/>
                  </a:lnTo>
                  <a:lnTo>
                    <a:pt x="3792974" y="1507932"/>
                  </a:lnTo>
                  <a:lnTo>
                    <a:pt x="0" y="1507932"/>
                  </a:lnTo>
                  <a:lnTo>
                    <a:pt x="0" y="0"/>
                  </a:lnTo>
                  <a:close/>
                </a:path>
              </a:pathLst>
            </a:custGeom>
            <a:blipFill>
              <a:blip r:embed="rId8">
                <a:extLst>
                  <a:ext uri="{96DAC541-7B7A-43D3-8B79-37D633B846F1}">
                    <asvg:svgBlip xmlns:asvg="http://schemas.microsoft.com/office/drawing/2016/SVG/main" r:embed="rId9"/>
                  </a:ext>
                </a:extLst>
              </a:blip>
              <a:stretch>
                <a:fillRect l="-108345" t="0" r="-108550" b="0"/>
              </a:stretch>
            </a:blipFill>
          </p:spPr>
        </p:sp>
        <p:sp>
          <p:nvSpPr>
            <p:cNvPr name="Freeform 9" id="9"/>
            <p:cNvSpPr/>
            <p:nvPr/>
          </p:nvSpPr>
          <p:spPr>
            <a:xfrm flipH="false" flipV="false" rot="0">
              <a:off x="0" y="0"/>
              <a:ext cx="3792973" cy="1507932"/>
            </a:xfrm>
            <a:custGeom>
              <a:avLst/>
              <a:gdLst/>
              <a:ahLst/>
              <a:cxnLst/>
              <a:rect r="r" b="b" t="t" l="l"/>
              <a:pathLst>
                <a:path h="1507932" w="3792973">
                  <a:moveTo>
                    <a:pt x="0" y="0"/>
                  </a:moveTo>
                  <a:lnTo>
                    <a:pt x="3792973" y="0"/>
                  </a:lnTo>
                  <a:lnTo>
                    <a:pt x="3792973" y="1507932"/>
                  </a:lnTo>
                  <a:lnTo>
                    <a:pt x="0" y="1507932"/>
                  </a:lnTo>
                  <a:lnTo>
                    <a:pt x="0" y="0"/>
                  </a:lnTo>
                  <a:close/>
                </a:path>
              </a:pathLst>
            </a:custGeom>
            <a:blipFill>
              <a:blip r:embed="rId10">
                <a:extLst>
                  <a:ext uri="{96DAC541-7B7A-43D3-8B79-37D633B846F1}">
                    <asvg:svgBlip xmlns:asvg="http://schemas.microsoft.com/office/drawing/2016/SVG/main" r:embed="rId11"/>
                  </a:ext>
                </a:extLst>
              </a:blip>
              <a:stretch>
                <a:fillRect l="-108345" t="0" r="-108550" b="0"/>
              </a:stretch>
            </a:blipFill>
          </p:spPr>
        </p:sp>
      </p:grpSp>
      <p:sp>
        <p:nvSpPr>
          <p:cNvPr name="TextBox 10" id="10"/>
          <p:cNvSpPr txBox="true"/>
          <p:nvPr/>
        </p:nvSpPr>
        <p:spPr>
          <a:xfrm rot="0">
            <a:off x="808144" y="3494299"/>
            <a:ext cx="4857565"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Introduction</a:t>
            </a:r>
          </a:p>
        </p:txBody>
      </p:sp>
      <p:grpSp>
        <p:nvGrpSpPr>
          <p:cNvPr name="Group 11" id="11"/>
          <p:cNvGrpSpPr/>
          <p:nvPr/>
        </p:nvGrpSpPr>
        <p:grpSpPr>
          <a:xfrm rot="-10800000">
            <a:off x="12622291" y="0"/>
            <a:ext cx="5665709" cy="5786883"/>
            <a:chOff x="0" y="0"/>
            <a:chExt cx="7554278" cy="7715844"/>
          </a:xfrm>
        </p:grpSpPr>
        <p:sp>
          <p:nvSpPr>
            <p:cNvPr name="Freeform 12" id="12"/>
            <p:cNvSpPr/>
            <p:nvPr/>
          </p:nvSpPr>
          <p:spPr>
            <a:xfrm flipH="false" flipV="false" rot="0">
              <a:off x="87401" y="109256"/>
              <a:ext cx="7466878" cy="7606588"/>
            </a:xfrm>
            <a:custGeom>
              <a:avLst/>
              <a:gdLst/>
              <a:ahLst/>
              <a:cxnLst/>
              <a:rect r="r" b="b" t="t" l="l"/>
              <a:pathLst>
                <a:path h="7606588" w="7466878">
                  <a:moveTo>
                    <a:pt x="0" y="0"/>
                  </a:moveTo>
                  <a:lnTo>
                    <a:pt x="7466877" y="0"/>
                  </a:lnTo>
                  <a:lnTo>
                    <a:pt x="7466877" y="7606588"/>
                  </a:lnTo>
                  <a:lnTo>
                    <a:pt x="0" y="7606588"/>
                  </a:lnTo>
                  <a:lnTo>
                    <a:pt x="0" y="0"/>
                  </a:lnTo>
                  <a:close/>
                </a:path>
              </a:pathLst>
            </a:custGeom>
            <a:blipFill>
              <a:blip r:embed="rId4">
                <a:extLst>
                  <a:ext uri="{96DAC541-7B7A-43D3-8B79-37D633B846F1}">
                    <asvg:svgBlip xmlns:asvg="http://schemas.microsoft.com/office/drawing/2016/SVG/main" r:embed="rId5"/>
                  </a:ext>
                </a:extLst>
              </a:blip>
              <a:stretch>
                <a:fillRect l="0" t="-28909" r="-29935" b="0"/>
              </a:stretch>
            </a:blipFill>
          </p:spPr>
        </p:sp>
        <p:sp>
          <p:nvSpPr>
            <p:cNvPr name="Freeform 13" id="13"/>
            <p:cNvSpPr/>
            <p:nvPr/>
          </p:nvSpPr>
          <p:spPr>
            <a:xfrm flipH="false" flipV="false" rot="0">
              <a:off x="0" y="0"/>
              <a:ext cx="7466878" cy="7606588"/>
            </a:xfrm>
            <a:custGeom>
              <a:avLst/>
              <a:gdLst/>
              <a:ahLst/>
              <a:cxnLst/>
              <a:rect r="r" b="b" t="t" l="l"/>
              <a:pathLst>
                <a:path h="7606588" w="7466878">
                  <a:moveTo>
                    <a:pt x="0" y="0"/>
                  </a:moveTo>
                  <a:lnTo>
                    <a:pt x="7466878" y="0"/>
                  </a:lnTo>
                  <a:lnTo>
                    <a:pt x="7466878" y="7606588"/>
                  </a:lnTo>
                  <a:lnTo>
                    <a:pt x="0" y="7606588"/>
                  </a:lnTo>
                  <a:lnTo>
                    <a:pt x="0" y="0"/>
                  </a:lnTo>
                  <a:close/>
                </a:path>
              </a:pathLst>
            </a:custGeom>
            <a:blipFill>
              <a:blip r:embed="rId6">
                <a:extLst>
                  <a:ext uri="{96DAC541-7B7A-43D3-8B79-37D633B846F1}">
                    <asvg:svgBlip xmlns:asvg="http://schemas.microsoft.com/office/drawing/2016/SVG/main" r:embed="rId7"/>
                  </a:ext>
                </a:extLst>
              </a:blip>
              <a:stretch>
                <a:fillRect l="0" t="-28909" r="-29935" b="0"/>
              </a:stretch>
            </a:blipFill>
          </p:spPr>
        </p:sp>
      </p:grpSp>
      <p:sp>
        <p:nvSpPr>
          <p:cNvPr name="TextBox 14" id="14"/>
          <p:cNvSpPr txBox="true"/>
          <p:nvPr/>
        </p:nvSpPr>
        <p:spPr>
          <a:xfrm rot="0">
            <a:off x="808144" y="4455647"/>
            <a:ext cx="5652431"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Problem Statement </a:t>
            </a:r>
          </a:p>
        </p:txBody>
      </p:sp>
      <p:sp>
        <p:nvSpPr>
          <p:cNvPr name="TextBox 15" id="15"/>
          <p:cNvSpPr txBox="true"/>
          <p:nvPr/>
        </p:nvSpPr>
        <p:spPr>
          <a:xfrm rot="0">
            <a:off x="808144" y="5416996"/>
            <a:ext cx="5797039"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Objectives</a:t>
            </a:r>
          </a:p>
        </p:txBody>
      </p:sp>
      <p:sp>
        <p:nvSpPr>
          <p:cNvPr name="TextBox 16" id="16"/>
          <p:cNvSpPr txBox="true"/>
          <p:nvPr/>
        </p:nvSpPr>
        <p:spPr>
          <a:xfrm rot="0">
            <a:off x="808144" y="6375846"/>
            <a:ext cx="5652431"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Dataset Selection</a:t>
            </a:r>
          </a:p>
        </p:txBody>
      </p:sp>
      <p:sp>
        <p:nvSpPr>
          <p:cNvPr name="TextBox 17" id="17"/>
          <p:cNvSpPr txBox="true"/>
          <p:nvPr/>
        </p:nvSpPr>
        <p:spPr>
          <a:xfrm rot="0">
            <a:off x="808144" y="8183563"/>
            <a:ext cx="7452648"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Model Selection &amp; Description</a:t>
            </a:r>
          </a:p>
        </p:txBody>
      </p:sp>
      <p:sp>
        <p:nvSpPr>
          <p:cNvPr name="TextBox 18" id="18"/>
          <p:cNvSpPr txBox="true"/>
          <p:nvPr/>
        </p:nvSpPr>
        <p:spPr>
          <a:xfrm rot="0">
            <a:off x="8234819" y="3494299"/>
            <a:ext cx="9610976"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Compact Evaluation Comparison Table</a:t>
            </a:r>
          </a:p>
        </p:txBody>
      </p:sp>
      <p:sp>
        <p:nvSpPr>
          <p:cNvPr name="TextBox 19" id="19"/>
          <p:cNvSpPr txBox="true"/>
          <p:nvPr/>
        </p:nvSpPr>
        <p:spPr>
          <a:xfrm rot="0">
            <a:off x="8338313" y="5416996"/>
            <a:ext cx="5797039"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System Design </a:t>
            </a:r>
          </a:p>
        </p:txBody>
      </p:sp>
      <p:sp>
        <p:nvSpPr>
          <p:cNvPr name="TextBox 20" id="20"/>
          <p:cNvSpPr txBox="true"/>
          <p:nvPr/>
        </p:nvSpPr>
        <p:spPr>
          <a:xfrm rot="0">
            <a:off x="8338313" y="6442521"/>
            <a:ext cx="8197384"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Mathematical Formulation </a:t>
            </a:r>
          </a:p>
        </p:txBody>
      </p:sp>
      <p:sp>
        <p:nvSpPr>
          <p:cNvPr name="TextBox 21" id="21"/>
          <p:cNvSpPr txBox="true"/>
          <p:nvPr/>
        </p:nvSpPr>
        <p:spPr>
          <a:xfrm rot="0">
            <a:off x="8378289" y="8303071"/>
            <a:ext cx="4857565"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Conclusion</a:t>
            </a:r>
          </a:p>
        </p:txBody>
      </p:sp>
      <p:sp>
        <p:nvSpPr>
          <p:cNvPr name="TextBox 22" id="22"/>
          <p:cNvSpPr txBox="true"/>
          <p:nvPr/>
        </p:nvSpPr>
        <p:spPr>
          <a:xfrm rot="0">
            <a:off x="8378289" y="9249221"/>
            <a:ext cx="4857565"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Future Scope</a:t>
            </a:r>
          </a:p>
        </p:txBody>
      </p:sp>
      <p:sp>
        <p:nvSpPr>
          <p:cNvPr name="TextBox 23" id="23"/>
          <p:cNvSpPr txBox="true"/>
          <p:nvPr/>
        </p:nvSpPr>
        <p:spPr>
          <a:xfrm rot="0">
            <a:off x="8312339" y="7401371"/>
            <a:ext cx="8619903"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Real-World Applications</a:t>
            </a:r>
          </a:p>
        </p:txBody>
      </p:sp>
      <p:sp>
        <p:nvSpPr>
          <p:cNvPr name="TextBox 24" id="24"/>
          <p:cNvSpPr txBox="true"/>
          <p:nvPr/>
        </p:nvSpPr>
        <p:spPr>
          <a:xfrm rot="0">
            <a:off x="808144" y="7334696"/>
            <a:ext cx="5005515"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195CF1"/>
                </a:solidFill>
                <a:latin typeface="Poppins"/>
                <a:ea typeface="Poppins"/>
                <a:cs typeface="Poppins"/>
                <a:sym typeface="Poppins"/>
              </a:rPr>
              <a:t>Literature Review</a:t>
            </a:r>
          </a:p>
        </p:txBody>
      </p:sp>
      <p:sp>
        <p:nvSpPr>
          <p:cNvPr name="Freeform 25" id="25"/>
          <p:cNvSpPr/>
          <p:nvPr/>
        </p:nvSpPr>
        <p:spPr>
          <a:xfrm flipH="false" flipV="false" rot="0">
            <a:off x="-6342759" y="4650910"/>
            <a:ext cx="11604572" cy="9907404"/>
          </a:xfrm>
          <a:custGeom>
            <a:avLst/>
            <a:gdLst/>
            <a:ahLst/>
            <a:cxnLst/>
            <a:rect r="r" b="b" t="t" l="l"/>
            <a:pathLst>
              <a:path h="9907404" w="11604572">
                <a:moveTo>
                  <a:pt x="0" y="0"/>
                </a:moveTo>
                <a:lnTo>
                  <a:pt x="11604572" y="0"/>
                </a:lnTo>
                <a:lnTo>
                  <a:pt x="11604572" y="9907403"/>
                </a:lnTo>
                <a:lnTo>
                  <a:pt x="0" y="9907403"/>
                </a:lnTo>
                <a:lnTo>
                  <a:pt x="0" y="0"/>
                </a:lnTo>
                <a:close/>
              </a:path>
            </a:pathLst>
          </a:custGeom>
          <a:blipFill>
            <a:blip r:embed="rId12">
              <a:alphaModFix amt="65000"/>
            </a:blip>
            <a:stretch>
              <a:fillRect l="0" t="0" r="0" b="0"/>
            </a:stretch>
          </a:blipFill>
        </p:spPr>
      </p:sp>
      <p:sp>
        <p:nvSpPr>
          <p:cNvPr name="Freeform 26" id="26"/>
          <p:cNvSpPr/>
          <p:nvPr/>
        </p:nvSpPr>
        <p:spPr>
          <a:xfrm flipH="false" flipV="false" rot="-10800000">
            <a:off x="12359485" y="-4816756"/>
            <a:ext cx="11604572" cy="9907404"/>
          </a:xfrm>
          <a:custGeom>
            <a:avLst/>
            <a:gdLst/>
            <a:ahLst/>
            <a:cxnLst/>
            <a:rect r="r" b="b" t="t" l="l"/>
            <a:pathLst>
              <a:path h="9907404" w="11604572">
                <a:moveTo>
                  <a:pt x="0" y="0"/>
                </a:moveTo>
                <a:lnTo>
                  <a:pt x="11604572" y="0"/>
                </a:lnTo>
                <a:lnTo>
                  <a:pt x="11604572" y="9907403"/>
                </a:lnTo>
                <a:lnTo>
                  <a:pt x="0" y="9907403"/>
                </a:lnTo>
                <a:lnTo>
                  <a:pt x="0" y="0"/>
                </a:lnTo>
                <a:close/>
              </a:path>
            </a:pathLst>
          </a:custGeom>
          <a:blipFill>
            <a:blip r:embed="rId12">
              <a:alphaModFix amt="65000"/>
            </a:blip>
            <a:stretch>
              <a:fillRect l="0" t="0" r="0" b="0"/>
            </a:stretch>
          </a:blipFill>
        </p:spPr>
      </p:sp>
      <p:grpSp>
        <p:nvGrpSpPr>
          <p:cNvPr name="Group 27" id="27"/>
          <p:cNvGrpSpPr/>
          <p:nvPr/>
        </p:nvGrpSpPr>
        <p:grpSpPr>
          <a:xfrm rot="0">
            <a:off x="14374663" y="1028700"/>
            <a:ext cx="2879944" cy="1177901"/>
            <a:chOff x="0" y="0"/>
            <a:chExt cx="3839926" cy="1570535"/>
          </a:xfrm>
        </p:grpSpPr>
        <p:sp>
          <p:nvSpPr>
            <p:cNvPr name="Freeform 28" id="28"/>
            <p:cNvSpPr/>
            <p:nvPr/>
          </p:nvSpPr>
          <p:spPr>
            <a:xfrm flipH="false" flipV="false" rot="0">
              <a:off x="46952" y="62603"/>
              <a:ext cx="3792973" cy="1507932"/>
            </a:xfrm>
            <a:custGeom>
              <a:avLst/>
              <a:gdLst/>
              <a:ahLst/>
              <a:cxnLst/>
              <a:rect r="r" b="b" t="t" l="l"/>
              <a:pathLst>
                <a:path h="1507932" w="3792973">
                  <a:moveTo>
                    <a:pt x="0" y="0"/>
                  </a:moveTo>
                  <a:lnTo>
                    <a:pt x="3792974" y="0"/>
                  </a:lnTo>
                  <a:lnTo>
                    <a:pt x="3792974" y="1507932"/>
                  </a:lnTo>
                  <a:lnTo>
                    <a:pt x="0" y="1507932"/>
                  </a:lnTo>
                  <a:lnTo>
                    <a:pt x="0" y="0"/>
                  </a:lnTo>
                  <a:close/>
                </a:path>
              </a:pathLst>
            </a:custGeom>
            <a:blipFill>
              <a:blip r:embed="rId8">
                <a:extLst>
                  <a:ext uri="{96DAC541-7B7A-43D3-8B79-37D633B846F1}">
                    <asvg:svgBlip xmlns:asvg="http://schemas.microsoft.com/office/drawing/2016/SVG/main" r:embed="rId9"/>
                  </a:ext>
                </a:extLst>
              </a:blip>
              <a:stretch>
                <a:fillRect l="-108345" t="0" r="-108550" b="0"/>
              </a:stretch>
            </a:blipFill>
          </p:spPr>
        </p:sp>
        <p:sp>
          <p:nvSpPr>
            <p:cNvPr name="Freeform 29" id="29"/>
            <p:cNvSpPr/>
            <p:nvPr/>
          </p:nvSpPr>
          <p:spPr>
            <a:xfrm flipH="false" flipV="false" rot="0">
              <a:off x="0" y="0"/>
              <a:ext cx="3792973" cy="1507932"/>
            </a:xfrm>
            <a:custGeom>
              <a:avLst/>
              <a:gdLst/>
              <a:ahLst/>
              <a:cxnLst/>
              <a:rect r="r" b="b" t="t" l="l"/>
              <a:pathLst>
                <a:path h="1507932" w="3792973">
                  <a:moveTo>
                    <a:pt x="0" y="0"/>
                  </a:moveTo>
                  <a:lnTo>
                    <a:pt x="3792973" y="0"/>
                  </a:lnTo>
                  <a:lnTo>
                    <a:pt x="3792973" y="1507932"/>
                  </a:lnTo>
                  <a:lnTo>
                    <a:pt x="0" y="1507932"/>
                  </a:lnTo>
                  <a:lnTo>
                    <a:pt x="0" y="0"/>
                  </a:lnTo>
                  <a:close/>
                </a:path>
              </a:pathLst>
            </a:custGeom>
            <a:blipFill>
              <a:blip r:embed="rId10">
                <a:extLst>
                  <a:ext uri="{96DAC541-7B7A-43D3-8B79-37D633B846F1}">
                    <asvg:svgBlip xmlns:asvg="http://schemas.microsoft.com/office/drawing/2016/SVG/main" r:embed="rId11"/>
                  </a:ext>
                </a:extLst>
              </a:blip>
              <a:stretch>
                <a:fillRect l="-108345" t="0" r="-108550" b="0"/>
              </a:stretch>
            </a:blipFill>
          </p:spPr>
        </p:sp>
      </p:grpSp>
      <p:sp>
        <p:nvSpPr>
          <p:cNvPr name="TextBox 30" id="30"/>
          <p:cNvSpPr txBox="true"/>
          <p:nvPr/>
        </p:nvSpPr>
        <p:spPr>
          <a:xfrm rot="0">
            <a:off x="8234819" y="4391471"/>
            <a:ext cx="5797039" cy="6350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spc="-17">
                <a:solidFill>
                  <a:srgbClr val="195CF1"/>
                </a:solidFill>
                <a:latin typeface="Poppins"/>
                <a:ea typeface="Poppins"/>
                <a:cs typeface="Poppins"/>
                <a:sym typeface="Poppins"/>
              </a:rPr>
              <a:t>E</a:t>
            </a:r>
            <a:r>
              <a:rPr lang="en-US" sz="3500" spc="-17">
                <a:solidFill>
                  <a:srgbClr val="195CF1"/>
                </a:solidFill>
                <a:latin typeface="Poppins"/>
                <a:ea typeface="Poppins"/>
                <a:cs typeface="Poppins"/>
                <a:sym typeface="Poppins"/>
              </a:rPr>
              <a:t>thical Considerations</a:t>
            </a:r>
          </a:p>
        </p:txBody>
      </p:sp>
      <p:sp>
        <p:nvSpPr>
          <p:cNvPr name="Freeform 31" id="31"/>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2" name="Group 2"/>
          <p:cNvGrpSpPr/>
          <p:nvPr/>
        </p:nvGrpSpPr>
        <p:grpSpPr>
          <a:xfrm rot="0">
            <a:off x="-1164717" y="308357"/>
            <a:ext cx="15667300" cy="2241697"/>
            <a:chOff x="0" y="0"/>
            <a:chExt cx="20889734" cy="2988929"/>
          </a:xfrm>
        </p:grpSpPr>
        <p:grpSp>
          <p:nvGrpSpPr>
            <p:cNvPr id="3" name="Group 3"/>
            <p:cNvGrpSpPr/>
            <p:nvPr/>
          </p:nvGrpSpPr>
          <p:grpSpPr>
            <a:xfrm rot="0">
              <a:off x="0" y="0"/>
              <a:ext cx="20889734" cy="2988929"/>
              <a:chOff x="0" y="0"/>
              <a:chExt cx="2571338" cy="367910"/>
            </a:xfrm>
          </p:grpSpPr>
          <p:sp>
            <p:nvSpPr>
              <p:cNvPr id="4" name="Freeform 4"/>
              <p:cNvSpPr/>
              <p:nvPr/>
            </p:nvSpPr>
            <p:spPr>
              <a:xfrm flipH="false" flipV="false" rot="0">
                <a:off x="0" y="0"/>
                <a:ext cx="2571338" cy="367910"/>
              </a:xfrm>
              <a:custGeom>
                <a:avLst/>
                <a:gdLst/>
                <a:ahLst/>
                <a:cxnLst/>
                <a:rect b="b" l="l" r="r" t="t"/>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blipFill>
                <a:blip r:embed="rId2"/>
                <a:stretch>
                  <a:fillRect b="-146566" l="0" r="0" t="-146566"/>
                </a:stretch>
              </a:blipFill>
            </p:spPr>
          </p:sp>
        </p:grpSp>
        <p:grpSp>
          <p:nvGrpSpPr>
            <p:cNvPr id="5" name="Group 5"/>
            <p:cNvGrpSpPr/>
            <p:nvPr/>
          </p:nvGrpSpPr>
          <p:grpSpPr>
            <a:xfrm rot="0">
              <a:off x="0" y="0"/>
              <a:ext cx="20889734" cy="2988929"/>
              <a:chOff x="0" y="0"/>
              <a:chExt cx="2571338" cy="367910"/>
            </a:xfrm>
          </p:grpSpPr>
          <p:sp>
            <p:nvSpPr>
              <p:cNvPr id="6" name="Freeform 6"/>
              <p:cNvSpPr/>
              <p:nvPr/>
            </p:nvSpPr>
            <p:spPr>
              <a:xfrm flipH="false" flipV="false" rot="0">
                <a:off x="0" y="0"/>
                <a:ext cx="2571338" cy="367910"/>
              </a:xfrm>
              <a:custGeom>
                <a:avLst/>
                <a:gdLst/>
                <a:ahLst/>
                <a:cxnLst/>
                <a:rect b="b" l="l" r="r" t="t"/>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pic>
        <p:nvPicPr>
          <p:cNvPr id="7" name="Object 7"/>
          <p:cNvPicPr/>
          <p:nvPr/>
        </p:nvPicPr>
        <p:blipFill>
          <a:blip r:embed="rId4"/>
          <a:stretch>
            <a:fillRect/>
          </a:stretch>
          <a:srcRect/>
        </p:blipFill>
        <p:spPr>
          <a:xfrm>
            <a:off x="1466608" y="3001626"/>
            <a:ext cx="7543800" cy="2514600"/>
          </a:xfrm>
          <a:prstGeom prst="rect"/>
        </p:spPr>
      </p:pic>
      <p:sp>
        <p:nvSpPr>
          <p:cNvPr id="8" name="TextBox 8"/>
          <p:cNvSpPr txBox="true"/>
          <p:nvPr/>
        </p:nvSpPr>
        <p:spPr>
          <a:xfrm rot="0">
            <a:off x="487198" y="978850"/>
            <a:ext cx="13706520" cy="967386"/>
          </a:xfrm>
          <a:prstGeom prst="rect">
            <a:avLst/>
          </a:prstGeom>
        </p:spPr>
        <p:txBody>
          <a:bodyPr anchor="t" bIns="0" lIns="0" rIns="0" rtlCol="false" tIns="0">
            <a:spAutoFit/>
          </a:bodyPr>
          <a:lstStyle/>
          <a:p>
            <a:pPr algn="l">
              <a:lnSpc>
                <a:spcPts val="6736"/>
              </a:lnSpc>
            </a:pPr>
            <a:r>
              <a:rPr b="true" lang="en-US" spc="-421" sz="6804">
                <a:solidFill>
                  <a:srgbClr val="FFFFFF"/>
                </a:solidFill>
                <a:latin typeface="Poppins Bold"/>
                <a:ea typeface="Poppins Bold"/>
                <a:cs typeface="Poppins Bold"/>
                <a:sym typeface="Poppins Bold"/>
              </a:rPr>
              <a:t>Comparison of Evaluation Metrics</a:t>
            </a:r>
          </a:p>
        </p:txBody>
      </p:sp>
      <p:sp>
        <p:nvSpPr>
          <p:cNvPr id="9" name="Freeform 9"/>
          <p:cNvSpPr/>
          <p:nvPr/>
        </p:nvSpPr>
        <p:spPr>
          <a:xfrm flipH="false" flipV="false" rot="0">
            <a:off x="16564331" y="9258300"/>
            <a:ext cx="1389937" cy="796055"/>
          </a:xfrm>
          <a:custGeom>
            <a:avLst/>
            <a:gdLst/>
            <a:ahLst/>
            <a:cxnLst/>
            <a:rect b="b" l="l" r="r" t="t"/>
            <a:pathLst>
              <a:path h="796055" w="1389937">
                <a:moveTo>
                  <a:pt x="0" y="0"/>
                </a:moveTo>
                <a:lnTo>
                  <a:pt x="1389938" y="0"/>
                </a:lnTo>
                <a:lnTo>
                  <a:pt x="1389938" y="796055"/>
                </a:lnTo>
                <a:lnTo>
                  <a:pt x="0" y="796055"/>
                </a:lnTo>
                <a:lnTo>
                  <a:pt x="0" y="0"/>
                </a:lnTo>
                <a:close/>
              </a:path>
            </a:pathLst>
          </a:custGeom>
          <a:blipFill>
            <a:blip r:embed="rId5">
              <a:extLst>
                <a:ext uri="{96DAC541-7B7A-43D3-8B79-37D633B846F1}">
                  <asvg:svgBlip xmlns:asvg="http://schemas.microsoft.com/office/drawing/2016/SVG/main" r:embed="rId6"/>
                </a:ext>
              </a:extLst>
            </a:blip>
            <a:stretch>
              <a:fillRect b="0" l="0" r="0" t="0"/>
            </a:stretch>
          </a:blipFill>
        </p:spPr>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2" name="Group 2"/>
          <p:cNvGrpSpPr/>
          <p:nvPr/>
        </p:nvGrpSpPr>
        <p:grpSpPr>
          <a:xfrm rot="0">
            <a:off x="-1164717" y="308357"/>
            <a:ext cx="15667300" cy="2241697"/>
            <a:chOff x="0" y="0"/>
            <a:chExt cx="20889734" cy="2988929"/>
          </a:xfrm>
        </p:grpSpPr>
        <p:grpSp>
          <p:nvGrpSpPr>
            <p:cNvPr id="3" name="Group 3"/>
            <p:cNvGrpSpPr/>
            <p:nvPr/>
          </p:nvGrpSpPr>
          <p:grpSpPr>
            <a:xfrm rot="0">
              <a:off x="0" y="0"/>
              <a:ext cx="20889734" cy="2988929"/>
              <a:chOff x="0" y="0"/>
              <a:chExt cx="2571338" cy="367910"/>
            </a:xfrm>
          </p:grpSpPr>
          <p:sp>
            <p:nvSpPr>
              <p:cNvPr id="4" name="Freeform 4"/>
              <p:cNvSpPr/>
              <p:nvPr/>
            </p:nvSpPr>
            <p:spPr>
              <a:xfrm flipH="false" flipV="false" rot="0">
                <a:off x="0" y="0"/>
                <a:ext cx="2571338" cy="367910"/>
              </a:xfrm>
              <a:custGeom>
                <a:avLst/>
                <a:gdLst/>
                <a:ahLst/>
                <a:cxnLst/>
                <a:rect b="b" l="l" r="r" t="t"/>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blipFill>
                <a:blip r:embed="rId2"/>
                <a:stretch>
                  <a:fillRect b="-146566" l="0" r="0" t="-146566"/>
                </a:stretch>
              </a:blipFill>
            </p:spPr>
          </p:sp>
        </p:grpSp>
        <p:grpSp>
          <p:nvGrpSpPr>
            <p:cNvPr id="5" name="Group 5"/>
            <p:cNvGrpSpPr/>
            <p:nvPr/>
          </p:nvGrpSpPr>
          <p:grpSpPr>
            <a:xfrm rot="0">
              <a:off x="0" y="0"/>
              <a:ext cx="20889734" cy="2988929"/>
              <a:chOff x="0" y="0"/>
              <a:chExt cx="2571338" cy="367910"/>
            </a:xfrm>
          </p:grpSpPr>
          <p:sp>
            <p:nvSpPr>
              <p:cNvPr id="6" name="Freeform 6"/>
              <p:cNvSpPr/>
              <p:nvPr/>
            </p:nvSpPr>
            <p:spPr>
              <a:xfrm flipH="false" flipV="false" rot="0">
                <a:off x="0" y="0"/>
                <a:ext cx="2571338" cy="367910"/>
              </a:xfrm>
              <a:custGeom>
                <a:avLst/>
                <a:gdLst/>
                <a:ahLst/>
                <a:cxnLst/>
                <a:rect b="b" l="l" r="r" t="t"/>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pic>
        <p:nvPicPr>
          <p:cNvPr id="7" name="Object 7"/>
          <p:cNvPicPr/>
          <p:nvPr/>
        </p:nvPicPr>
        <p:blipFill>
          <a:blip r:embed="rId4"/>
          <a:stretch>
            <a:fillRect/>
          </a:stretch>
          <a:srcRect/>
        </p:blipFill>
        <p:spPr>
          <a:xfrm>
            <a:off x="668539" y="2821899"/>
            <a:ext cx="9429750" cy="3143250"/>
          </a:xfrm>
          <a:prstGeom prst="rect"/>
        </p:spPr>
      </p:pic>
      <p:sp>
        <p:nvSpPr>
          <p:cNvPr id="8" name="Freeform 8"/>
          <p:cNvSpPr/>
          <p:nvPr/>
        </p:nvSpPr>
        <p:spPr>
          <a:xfrm flipH="false" flipV="false" rot="0">
            <a:off x="16564331" y="9258300"/>
            <a:ext cx="1389937" cy="796055"/>
          </a:xfrm>
          <a:custGeom>
            <a:avLst/>
            <a:gdLst/>
            <a:ahLst/>
            <a:cxnLst/>
            <a:rect b="b" l="l" r="r" t="t"/>
            <a:pathLst>
              <a:path h="796055" w="1389937">
                <a:moveTo>
                  <a:pt x="0" y="0"/>
                </a:moveTo>
                <a:lnTo>
                  <a:pt x="1389938" y="0"/>
                </a:lnTo>
                <a:lnTo>
                  <a:pt x="1389938" y="796055"/>
                </a:lnTo>
                <a:lnTo>
                  <a:pt x="0" y="796055"/>
                </a:lnTo>
                <a:lnTo>
                  <a:pt x="0" y="0"/>
                </a:lnTo>
                <a:close/>
              </a:path>
            </a:pathLst>
          </a:custGeom>
          <a:blipFill>
            <a:blip r:embed="rId5">
              <a:extLst>
                <a:ext uri="{96DAC541-7B7A-43D3-8B79-37D633B846F1}">
                  <asvg:svgBlip xmlns:asvg="http://schemas.microsoft.com/office/drawing/2016/SVG/main" r:embed="rId6"/>
                </a:ext>
              </a:extLst>
            </a:blip>
            <a:stretch>
              <a:fillRect b="0" l="0" r="0" t="0"/>
            </a:stretch>
          </a:blipFill>
        </p:spPr>
      </p:sp>
      <p:sp>
        <p:nvSpPr>
          <p:cNvPr id="9" name="TextBox 9"/>
          <p:cNvSpPr txBox="true"/>
          <p:nvPr/>
        </p:nvSpPr>
        <p:spPr>
          <a:xfrm rot="0">
            <a:off x="419668" y="978850"/>
            <a:ext cx="13706520" cy="967386"/>
          </a:xfrm>
          <a:prstGeom prst="rect">
            <a:avLst/>
          </a:prstGeom>
        </p:spPr>
        <p:txBody>
          <a:bodyPr anchor="t" bIns="0" lIns="0" rIns="0" rtlCol="false" tIns="0">
            <a:spAutoFit/>
          </a:bodyPr>
          <a:lstStyle/>
          <a:p>
            <a:pPr algn="l">
              <a:lnSpc>
                <a:spcPts val="6736"/>
              </a:lnSpc>
            </a:pPr>
            <a:r>
              <a:rPr b="true" lang="en-US" spc="-421" sz="6804">
                <a:solidFill>
                  <a:srgbClr val="FFFFFF"/>
                </a:solidFill>
                <a:latin typeface="Poppins Bold"/>
                <a:ea typeface="Poppins Bold"/>
                <a:cs typeface="Poppins Bold"/>
                <a:sym typeface="Poppins Bold"/>
              </a:rPr>
              <a:t>Comparative Analysis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2" name="Group 2"/>
          <p:cNvGrpSpPr/>
          <p:nvPr/>
        </p:nvGrpSpPr>
        <p:grpSpPr>
          <a:xfrm rot="0">
            <a:off x="-1164717" y="308357"/>
            <a:ext cx="15667300" cy="1881536"/>
            <a:chOff x="0" y="0"/>
            <a:chExt cx="20889734" cy="2508715"/>
          </a:xfrm>
        </p:grpSpPr>
        <p:grpSp>
          <p:nvGrpSpPr>
            <p:cNvPr id="3" name="Group 3"/>
            <p:cNvGrpSpPr/>
            <p:nvPr/>
          </p:nvGrpSpPr>
          <p:grpSpPr>
            <a:xfrm rot="0">
              <a:off x="0" y="0"/>
              <a:ext cx="20889734" cy="2508715"/>
              <a:chOff x="0" y="0"/>
              <a:chExt cx="2571338" cy="308800"/>
            </a:xfrm>
          </p:grpSpPr>
          <p:sp>
            <p:nvSpPr>
              <p:cNvPr id="4" name="Freeform 4"/>
              <p:cNvSpPr/>
              <p:nvPr/>
            </p:nvSpPr>
            <p:spPr>
              <a:xfrm flipH="false" flipV="false" rot="0">
                <a:off x="0" y="0"/>
                <a:ext cx="2571338" cy="308800"/>
              </a:xfrm>
              <a:custGeom>
                <a:avLst/>
                <a:gdLst/>
                <a:ahLst/>
                <a:cxnLst/>
                <a:rect b="b" l="l" r="r" t="t"/>
                <a:pathLst>
                  <a:path h="308800" w="2571338">
                    <a:moveTo>
                      <a:pt x="46646" y="0"/>
                    </a:moveTo>
                    <a:lnTo>
                      <a:pt x="2524692" y="0"/>
                    </a:lnTo>
                    <a:cubicBezTo>
                      <a:pt x="2537063" y="0"/>
                      <a:pt x="2548928" y="4914"/>
                      <a:pt x="2557675" y="13662"/>
                    </a:cubicBezTo>
                    <a:cubicBezTo>
                      <a:pt x="2566423" y="22410"/>
                      <a:pt x="2571338" y="34275"/>
                      <a:pt x="2571338" y="46646"/>
                    </a:cubicBezTo>
                    <a:lnTo>
                      <a:pt x="2571338" y="262154"/>
                    </a:lnTo>
                    <a:cubicBezTo>
                      <a:pt x="2571338" y="287916"/>
                      <a:pt x="2550453" y="308800"/>
                      <a:pt x="2524692" y="308800"/>
                    </a:cubicBezTo>
                    <a:lnTo>
                      <a:pt x="46646" y="308800"/>
                    </a:lnTo>
                    <a:cubicBezTo>
                      <a:pt x="34275" y="308800"/>
                      <a:pt x="22410" y="303886"/>
                      <a:pt x="13662" y="295138"/>
                    </a:cubicBezTo>
                    <a:cubicBezTo>
                      <a:pt x="4914" y="286390"/>
                      <a:pt x="0" y="274525"/>
                      <a:pt x="0" y="262154"/>
                    </a:cubicBezTo>
                    <a:lnTo>
                      <a:pt x="0" y="46646"/>
                    </a:lnTo>
                    <a:cubicBezTo>
                      <a:pt x="0" y="20884"/>
                      <a:pt x="20884" y="0"/>
                      <a:pt x="46646" y="0"/>
                    </a:cubicBezTo>
                    <a:close/>
                  </a:path>
                </a:pathLst>
              </a:custGeom>
              <a:blipFill>
                <a:blip r:embed="rId2"/>
                <a:stretch>
                  <a:fillRect b="-184193" l="0" r="0" t="-184193"/>
                </a:stretch>
              </a:blipFill>
            </p:spPr>
          </p:sp>
        </p:grpSp>
        <p:grpSp>
          <p:nvGrpSpPr>
            <p:cNvPr id="5" name="Group 5"/>
            <p:cNvGrpSpPr/>
            <p:nvPr/>
          </p:nvGrpSpPr>
          <p:grpSpPr>
            <a:xfrm rot="0">
              <a:off x="0" y="0"/>
              <a:ext cx="20889734" cy="2508715"/>
              <a:chOff x="0" y="0"/>
              <a:chExt cx="2571338" cy="308800"/>
            </a:xfrm>
          </p:grpSpPr>
          <p:sp>
            <p:nvSpPr>
              <p:cNvPr id="6" name="Freeform 6"/>
              <p:cNvSpPr/>
              <p:nvPr/>
            </p:nvSpPr>
            <p:spPr>
              <a:xfrm flipH="false" flipV="false" rot="0">
                <a:off x="0" y="0"/>
                <a:ext cx="2571338" cy="308800"/>
              </a:xfrm>
              <a:custGeom>
                <a:avLst/>
                <a:gdLst/>
                <a:ahLst/>
                <a:cxnLst/>
                <a:rect b="b" l="l" r="r" t="t"/>
                <a:pathLst>
                  <a:path h="308800" w="2571338">
                    <a:moveTo>
                      <a:pt x="46646" y="0"/>
                    </a:moveTo>
                    <a:lnTo>
                      <a:pt x="2524692" y="0"/>
                    </a:lnTo>
                    <a:cubicBezTo>
                      <a:pt x="2537063" y="0"/>
                      <a:pt x="2548928" y="4914"/>
                      <a:pt x="2557675" y="13662"/>
                    </a:cubicBezTo>
                    <a:cubicBezTo>
                      <a:pt x="2566423" y="22410"/>
                      <a:pt x="2571338" y="34275"/>
                      <a:pt x="2571338" y="46646"/>
                    </a:cubicBezTo>
                    <a:lnTo>
                      <a:pt x="2571338" y="262154"/>
                    </a:lnTo>
                    <a:cubicBezTo>
                      <a:pt x="2571338" y="287916"/>
                      <a:pt x="2550453" y="308800"/>
                      <a:pt x="2524692" y="308800"/>
                    </a:cubicBezTo>
                    <a:lnTo>
                      <a:pt x="46646" y="308800"/>
                    </a:lnTo>
                    <a:cubicBezTo>
                      <a:pt x="34275" y="308800"/>
                      <a:pt x="22410" y="303886"/>
                      <a:pt x="13662" y="295138"/>
                    </a:cubicBezTo>
                    <a:cubicBezTo>
                      <a:pt x="4914" y="286390"/>
                      <a:pt x="0" y="274525"/>
                      <a:pt x="0" y="26215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pic>
        <p:nvPicPr>
          <p:cNvPr id="7" name="Object 7"/>
          <p:cNvPicPr/>
          <p:nvPr/>
        </p:nvPicPr>
        <p:blipFill>
          <a:blip r:embed="rId4"/>
          <a:stretch>
            <a:fillRect/>
          </a:stretch>
          <a:srcRect/>
        </p:blipFill>
        <p:spPr>
          <a:xfrm>
            <a:off x="172058" y="1963741"/>
            <a:ext cx="6286500" cy="12992100"/>
          </a:xfrm>
          <a:prstGeom prst="rect"/>
        </p:spPr>
      </p:pic>
      <p:sp>
        <p:nvSpPr>
          <p:cNvPr id="8" name="Freeform 8"/>
          <p:cNvSpPr/>
          <p:nvPr/>
        </p:nvSpPr>
        <p:spPr>
          <a:xfrm flipH="false" flipV="false" rot="0">
            <a:off x="16564331" y="9258300"/>
            <a:ext cx="1389937" cy="796055"/>
          </a:xfrm>
          <a:custGeom>
            <a:avLst/>
            <a:gdLst/>
            <a:ahLst/>
            <a:cxnLst/>
            <a:rect b="b" l="l" r="r" t="t"/>
            <a:pathLst>
              <a:path h="796055" w="1389937">
                <a:moveTo>
                  <a:pt x="0" y="0"/>
                </a:moveTo>
                <a:lnTo>
                  <a:pt x="1389938" y="0"/>
                </a:lnTo>
                <a:lnTo>
                  <a:pt x="1389938" y="796055"/>
                </a:lnTo>
                <a:lnTo>
                  <a:pt x="0" y="796055"/>
                </a:lnTo>
                <a:lnTo>
                  <a:pt x="0" y="0"/>
                </a:lnTo>
                <a:close/>
              </a:path>
            </a:pathLst>
          </a:custGeom>
          <a:blipFill>
            <a:blip r:embed="rId5">
              <a:extLst>
                <a:ext uri="{96DAC541-7B7A-43D3-8B79-37D633B846F1}">
                  <asvg:svgBlip xmlns:asvg="http://schemas.microsoft.com/office/drawing/2016/SVG/main" r:embed="rId6"/>
                </a:ext>
              </a:extLst>
            </a:blip>
            <a:stretch>
              <a:fillRect b="0" l="0" r="0" t="0"/>
            </a:stretch>
          </a:blipFill>
        </p:spPr>
      </p:sp>
      <p:sp>
        <p:nvSpPr>
          <p:cNvPr id="9" name="TextBox 9"/>
          <p:cNvSpPr txBox="true"/>
          <p:nvPr/>
        </p:nvSpPr>
        <p:spPr>
          <a:xfrm rot="0">
            <a:off x="419668" y="798770"/>
            <a:ext cx="13706520" cy="967386"/>
          </a:xfrm>
          <a:prstGeom prst="rect">
            <a:avLst/>
          </a:prstGeom>
        </p:spPr>
        <p:txBody>
          <a:bodyPr anchor="t" bIns="0" lIns="0" rIns="0" rtlCol="false" tIns="0">
            <a:spAutoFit/>
          </a:bodyPr>
          <a:lstStyle/>
          <a:p>
            <a:pPr algn="l">
              <a:lnSpc>
                <a:spcPts val="6736"/>
              </a:lnSpc>
            </a:pPr>
            <a:r>
              <a:rPr b="true" lang="en-US" spc="-421" sz="6804">
                <a:solidFill>
                  <a:srgbClr val="FFFFFF"/>
                </a:solidFill>
                <a:latin typeface="Poppins Bold"/>
                <a:ea typeface="Poppins Bold"/>
                <a:cs typeface="Poppins Bold"/>
                <a:sym typeface="Poppins Bold"/>
              </a:rPr>
              <a:t>Comparative Analysis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2" name="Group 2"/>
          <p:cNvGrpSpPr/>
          <p:nvPr/>
        </p:nvGrpSpPr>
        <p:grpSpPr>
          <a:xfrm rot="0">
            <a:off x="-1164717" y="308357"/>
            <a:ext cx="15667300" cy="1881536"/>
            <a:chOff x="0" y="0"/>
            <a:chExt cx="20889734" cy="2508715"/>
          </a:xfrm>
        </p:grpSpPr>
        <p:grpSp>
          <p:nvGrpSpPr>
            <p:cNvPr id="3" name="Group 3"/>
            <p:cNvGrpSpPr/>
            <p:nvPr/>
          </p:nvGrpSpPr>
          <p:grpSpPr>
            <a:xfrm rot="0">
              <a:off x="0" y="0"/>
              <a:ext cx="20889734" cy="2508715"/>
              <a:chOff x="0" y="0"/>
              <a:chExt cx="2571338" cy="308800"/>
            </a:xfrm>
          </p:grpSpPr>
          <p:sp>
            <p:nvSpPr>
              <p:cNvPr id="4" name="Freeform 4"/>
              <p:cNvSpPr/>
              <p:nvPr/>
            </p:nvSpPr>
            <p:spPr>
              <a:xfrm flipH="false" flipV="false" rot="0">
                <a:off x="0" y="0"/>
                <a:ext cx="2571338" cy="308800"/>
              </a:xfrm>
              <a:custGeom>
                <a:avLst/>
                <a:gdLst/>
                <a:ahLst/>
                <a:cxnLst/>
                <a:rect b="b" l="l" r="r" t="t"/>
                <a:pathLst>
                  <a:path h="308800" w="2571338">
                    <a:moveTo>
                      <a:pt x="46646" y="0"/>
                    </a:moveTo>
                    <a:lnTo>
                      <a:pt x="2524692" y="0"/>
                    </a:lnTo>
                    <a:cubicBezTo>
                      <a:pt x="2537063" y="0"/>
                      <a:pt x="2548928" y="4914"/>
                      <a:pt x="2557675" y="13662"/>
                    </a:cubicBezTo>
                    <a:cubicBezTo>
                      <a:pt x="2566423" y="22410"/>
                      <a:pt x="2571338" y="34275"/>
                      <a:pt x="2571338" y="46646"/>
                    </a:cubicBezTo>
                    <a:lnTo>
                      <a:pt x="2571338" y="262154"/>
                    </a:lnTo>
                    <a:cubicBezTo>
                      <a:pt x="2571338" y="287916"/>
                      <a:pt x="2550453" y="308800"/>
                      <a:pt x="2524692" y="308800"/>
                    </a:cubicBezTo>
                    <a:lnTo>
                      <a:pt x="46646" y="308800"/>
                    </a:lnTo>
                    <a:cubicBezTo>
                      <a:pt x="34275" y="308800"/>
                      <a:pt x="22410" y="303886"/>
                      <a:pt x="13662" y="295138"/>
                    </a:cubicBezTo>
                    <a:cubicBezTo>
                      <a:pt x="4914" y="286390"/>
                      <a:pt x="0" y="274525"/>
                      <a:pt x="0" y="262154"/>
                    </a:cubicBezTo>
                    <a:lnTo>
                      <a:pt x="0" y="46646"/>
                    </a:lnTo>
                    <a:cubicBezTo>
                      <a:pt x="0" y="20884"/>
                      <a:pt x="20884" y="0"/>
                      <a:pt x="46646" y="0"/>
                    </a:cubicBezTo>
                    <a:close/>
                  </a:path>
                </a:pathLst>
              </a:custGeom>
              <a:blipFill>
                <a:blip r:embed="rId2"/>
                <a:stretch>
                  <a:fillRect b="-184193" l="0" r="0" t="-184193"/>
                </a:stretch>
              </a:blipFill>
            </p:spPr>
          </p:sp>
        </p:grpSp>
        <p:grpSp>
          <p:nvGrpSpPr>
            <p:cNvPr id="5" name="Group 5"/>
            <p:cNvGrpSpPr/>
            <p:nvPr/>
          </p:nvGrpSpPr>
          <p:grpSpPr>
            <a:xfrm rot="0">
              <a:off x="0" y="0"/>
              <a:ext cx="20889734" cy="2508715"/>
              <a:chOff x="0" y="0"/>
              <a:chExt cx="2571338" cy="308800"/>
            </a:xfrm>
          </p:grpSpPr>
          <p:sp>
            <p:nvSpPr>
              <p:cNvPr id="6" name="Freeform 6"/>
              <p:cNvSpPr/>
              <p:nvPr/>
            </p:nvSpPr>
            <p:spPr>
              <a:xfrm flipH="false" flipV="false" rot="0">
                <a:off x="0" y="0"/>
                <a:ext cx="2571338" cy="308800"/>
              </a:xfrm>
              <a:custGeom>
                <a:avLst/>
                <a:gdLst/>
                <a:ahLst/>
                <a:cxnLst/>
                <a:rect b="b" l="l" r="r" t="t"/>
                <a:pathLst>
                  <a:path h="308800" w="2571338">
                    <a:moveTo>
                      <a:pt x="46646" y="0"/>
                    </a:moveTo>
                    <a:lnTo>
                      <a:pt x="2524692" y="0"/>
                    </a:lnTo>
                    <a:cubicBezTo>
                      <a:pt x="2537063" y="0"/>
                      <a:pt x="2548928" y="4914"/>
                      <a:pt x="2557675" y="13662"/>
                    </a:cubicBezTo>
                    <a:cubicBezTo>
                      <a:pt x="2566423" y="22410"/>
                      <a:pt x="2571338" y="34275"/>
                      <a:pt x="2571338" y="46646"/>
                    </a:cubicBezTo>
                    <a:lnTo>
                      <a:pt x="2571338" y="262154"/>
                    </a:lnTo>
                    <a:cubicBezTo>
                      <a:pt x="2571338" y="287916"/>
                      <a:pt x="2550453" y="308800"/>
                      <a:pt x="2524692" y="308800"/>
                    </a:cubicBezTo>
                    <a:lnTo>
                      <a:pt x="46646" y="308800"/>
                    </a:lnTo>
                    <a:cubicBezTo>
                      <a:pt x="34275" y="308800"/>
                      <a:pt x="22410" y="303886"/>
                      <a:pt x="13662" y="295138"/>
                    </a:cubicBezTo>
                    <a:cubicBezTo>
                      <a:pt x="4914" y="286390"/>
                      <a:pt x="0" y="274525"/>
                      <a:pt x="0" y="26215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pic>
        <p:nvPicPr>
          <p:cNvPr id="7" name="Object 7"/>
          <p:cNvPicPr/>
          <p:nvPr/>
        </p:nvPicPr>
        <p:blipFill>
          <a:blip r:embed="rId4"/>
          <a:stretch>
            <a:fillRect/>
          </a:stretch>
          <a:srcRect/>
        </p:blipFill>
        <p:spPr>
          <a:xfrm>
            <a:off x="143295" y="2298531"/>
            <a:ext cx="6286500" cy="12992100"/>
          </a:xfrm>
          <a:prstGeom prst="rect"/>
        </p:spPr>
      </p:pic>
      <p:sp>
        <p:nvSpPr>
          <p:cNvPr id="8" name="Freeform 8"/>
          <p:cNvSpPr/>
          <p:nvPr/>
        </p:nvSpPr>
        <p:spPr>
          <a:xfrm flipH="false" flipV="false" rot="0">
            <a:off x="16564331" y="9258300"/>
            <a:ext cx="1389937" cy="796055"/>
          </a:xfrm>
          <a:custGeom>
            <a:avLst/>
            <a:gdLst/>
            <a:ahLst/>
            <a:cxnLst/>
            <a:rect b="b" l="l" r="r" t="t"/>
            <a:pathLst>
              <a:path h="796055" w="1389937">
                <a:moveTo>
                  <a:pt x="0" y="0"/>
                </a:moveTo>
                <a:lnTo>
                  <a:pt x="1389938" y="0"/>
                </a:lnTo>
                <a:lnTo>
                  <a:pt x="1389938" y="796055"/>
                </a:lnTo>
                <a:lnTo>
                  <a:pt x="0" y="796055"/>
                </a:lnTo>
                <a:lnTo>
                  <a:pt x="0" y="0"/>
                </a:lnTo>
                <a:close/>
              </a:path>
            </a:pathLst>
          </a:custGeom>
          <a:blipFill>
            <a:blip r:embed="rId5">
              <a:extLst>
                <a:ext uri="{96DAC541-7B7A-43D3-8B79-37D633B846F1}">
                  <asvg:svgBlip xmlns:asvg="http://schemas.microsoft.com/office/drawing/2016/SVG/main" r:embed="rId6"/>
                </a:ext>
              </a:extLst>
            </a:blip>
            <a:stretch>
              <a:fillRect b="0" l="0" r="0" t="0"/>
            </a:stretch>
          </a:blipFill>
        </p:spPr>
      </p:sp>
      <p:sp>
        <p:nvSpPr>
          <p:cNvPr id="9" name="TextBox 9"/>
          <p:cNvSpPr txBox="true"/>
          <p:nvPr/>
        </p:nvSpPr>
        <p:spPr>
          <a:xfrm rot="0">
            <a:off x="370687" y="798770"/>
            <a:ext cx="13706520" cy="967386"/>
          </a:xfrm>
          <a:prstGeom prst="rect">
            <a:avLst/>
          </a:prstGeom>
        </p:spPr>
        <p:txBody>
          <a:bodyPr anchor="t" bIns="0" lIns="0" rIns="0" rtlCol="false" tIns="0">
            <a:spAutoFit/>
          </a:bodyPr>
          <a:lstStyle/>
          <a:p>
            <a:pPr algn="l">
              <a:lnSpc>
                <a:spcPts val="6736"/>
              </a:lnSpc>
            </a:pPr>
            <a:r>
              <a:rPr b="true" lang="en-US" spc="-421" sz="6804">
                <a:solidFill>
                  <a:srgbClr val="FFFFFF"/>
                </a:solidFill>
                <a:latin typeface="Poppins Bold"/>
                <a:ea typeface="Poppins Bold"/>
                <a:cs typeface="Poppins Bold"/>
                <a:sym typeface="Poppins Bold"/>
              </a:rPr>
              <a:t>Comparative Analysis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4717" y="308357"/>
            <a:ext cx="10308717" cy="2241697"/>
            <a:chOff x="0" y="0"/>
            <a:chExt cx="13744957" cy="2988929"/>
          </a:xfrm>
        </p:grpSpPr>
        <p:grpSp>
          <p:nvGrpSpPr>
            <p:cNvPr name="Group 3" id="3"/>
            <p:cNvGrpSpPr/>
            <p:nvPr/>
          </p:nvGrpSpPr>
          <p:grpSpPr>
            <a:xfrm rot="0">
              <a:off x="0" y="0"/>
              <a:ext cx="13744957" cy="2988929"/>
              <a:chOff x="0" y="0"/>
              <a:chExt cx="1691880" cy="367910"/>
            </a:xfrm>
          </p:grpSpPr>
          <p:sp>
            <p:nvSpPr>
              <p:cNvPr name="Freeform 4" id="4"/>
              <p:cNvSpPr/>
              <p:nvPr/>
            </p:nvSpPr>
            <p:spPr>
              <a:xfrm flipH="false" flipV="false" rot="0">
                <a:off x="0" y="0"/>
                <a:ext cx="1691880" cy="367910"/>
              </a:xfrm>
              <a:custGeom>
                <a:avLst/>
                <a:gdLst/>
                <a:ahLst/>
                <a:cxnLst/>
                <a:rect r="r" b="b" t="t" l="l"/>
                <a:pathLst>
                  <a:path h="367910" w="1691880">
                    <a:moveTo>
                      <a:pt x="70893" y="0"/>
                    </a:moveTo>
                    <a:lnTo>
                      <a:pt x="1620987" y="0"/>
                    </a:lnTo>
                    <a:cubicBezTo>
                      <a:pt x="1660140" y="0"/>
                      <a:pt x="1691880" y="31740"/>
                      <a:pt x="1691880" y="70893"/>
                    </a:cubicBezTo>
                    <a:lnTo>
                      <a:pt x="1691880" y="297017"/>
                    </a:lnTo>
                    <a:cubicBezTo>
                      <a:pt x="1691880" y="336170"/>
                      <a:pt x="1660140" y="367910"/>
                      <a:pt x="1620987" y="367910"/>
                    </a:cubicBezTo>
                    <a:lnTo>
                      <a:pt x="70893" y="367910"/>
                    </a:lnTo>
                    <a:cubicBezTo>
                      <a:pt x="31740" y="367910"/>
                      <a:pt x="0" y="336170"/>
                      <a:pt x="0" y="297017"/>
                    </a:cubicBezTo>
                    <a:lnTo>
                      <a:pt x="0" y="70893"/>
                    </a:lnTo>
                    <a:cubicBezTo>
                      <a:pt x="0" y="31740"/>
                      <a:pt x="31740" y="0"/>
                      <a:pt x="70893" y="0"/>
                    </a:cubicBezTo>
                    <a:close/>
                  </a:path>
                </a:pathLst>
              </a:custGeom>
              <a:blipFill>
                <a:blip r:embed="rId2"/>
                <a:stretch>
                  <a:fillRect l="0" t="-79336" r="0" b="-79336"/>
                </a:stretch>
              </a:blipFill>
            </p:spPr>
          </p:sp>
        </p:grpSp>
        <p:grpSp>
          <p:nvGrpSpPr>
            <p:cNvPr name="Group 5" id="5"/>
            <p:cNvGrpSpPr/>
            <p:nvPr/>
          </p:nvGrpSpPr>
          <p:grpSpPr>
            <a:xfrm rot="0">
              <a:off x="0" y="0"/>
              <a:ext cx="13744957" cy="2988929"/>
              <a:chOff x="0" y="0"/>
              <a:chExt cx="1691880" cy="367910"/>
            </a:xfrm>
          </p:grpSpPr>
          <p:sp>
            <p:nvSpPr>
              <p:cNvPr name="Freeform 6" id="6"/>
              <p:cNvSpPr/>
              <p:nvPr/>
            </p:nvSpPr>
            <p:spPr>
              <a:xfrm flipH="false" flipV="false" rot="0">
                <a:off x="0" y="0"/>
                <a:ext cx="1691880" cy="367910"/>
              </a:xfrm>
              <a:custGeom>
                <a:avLst/>
                <a:gdLst/>
                <a:ahLst/>
                <a:cxnLst/>
                <a:rect r="r" b="b" t="t" l="l"/>
                <a:pathLst>
                  <a:path h="367910" w="1691880">
                    <a:moveTo>
                      <a:pt x="70893" y="0"/>
                    </a:moveTo>
                    <a:lnTo>
                      <a:pt x="1620987" y="0"/>
                    </a:lnTo>
                    <a:cubicBezTo>
                      <a:pt x="1660140" y="0"/>
                      <a:pt x="1691880" y="31740"/>
                      <a:pt x="1691880" y="70893"/>
                    </a:cubicBezTo>
                    <a:lnTo>
                      <a:pt x="1691880" y="297017"/>
                    </a:lnTo>
                    <a:cubicBezTo>
                      <a:pt x="1691880" y="336170"/>
                      <a:pt x="1660140" y="367910"/>
                      <a:pt x="1620987" y="367910"/>
                    </a:cubicBezTo>
                    <a:lnTo>
                      <a:pt x="70893" y="367910"/>
                    </a:lnTo>
                    <a:cubicBezTo>
                      <a:pt x="31740" y="367910"/>
                      <a:pt x="0" y="336170"/>
                      <a:pt x="0" y="297017"/>
                    </a:cubicBezTo>
                    <a:lnTo>
                      <a:pt x="0" y="70893"/>
                    </a:lnTo>
                    <a:cubicBezTo>
                      <a:pt x="0" y="31740"/>
                      <a:pt x="31740" y="0"/>
                      <a:pt x="70893" y="0"/>
                    </a:cubicBezTo>
                    <a:close/>
                  </a:path>
                </a:pathLst>
              </a:custGeom>
              <a:solidFill>
                <a:srgbClr val="1A55D8">
                  <a:alpha val="77647"/>
                </a:srgbClr>
              </a:solidFill>
              <a:ln w="12700">
                <a:solidFill>
                  <a:srgbClr val="000000"/>
                </a:solidFill>
              </a:ln>
            </p:spPr>
          </p:sp>
        </p:grpSp>
      </p:grpSp>
      <p:sp>
        <p:nvSpPr>
          <p:cNvPr name="Freeform 7" id="7"/>
          <p:cNvSpPr/>
          <p:nvPr/>
        </p:nvSpPr>
        <p:spPr>
          <a:xfrm flipH="false" flipV="false" rot="0">
            <a:off x="9584987" y="0"/>
            <a:ext cx="8703013" cy="10321555"/>
          </a:xfrm>
          <a:custGeom>
            <a:avLst/>
            <a:gdLst/>
            <a:ahLst/>
            <a:cxnLst/>
            <a:rect r="r" b="b" t="t" l="l"/>
            <a:pathLst>
              <a:path h="10321555" w="8703013">
                <a:moveTo>
                  <a:pt x="0" y="0"/>
                </a:moveTo>
                <a:lnTo>
                  <a:pt x="8703013" y="0"/>
                </a:lnTo>
                <a:lnTo>
                  <a:pt x="8703013" y="10321555"/>
                </a:lnTo>
                <a:lnTo>
                  <a:pt x="0" y="10321555"/>
                </a:lnTo>
                <a:lnTo>
                  <a:pt x="0" y="0"/>
                </a:lnTo>
                <a:close/>
              </a:path>
            </a:pathLst>
          </a:custGeom>
          <a:blipFill>
            <a:blip r:embed="rId3"/>
            <a:stretch>
              <a:fillRect l="0" t="-57237" r="0" b="0"/>
            </a:stretch>
          </a:blipFill>
        </p:spPr>
      </p:sp>
      <p:sp>
        <p:nvSpPr>
          <p:cNvPr name="TextBox 8" id="8"/>
          <p:cNvSpPr txBox="true"/>
          <p:nvPr/>
        </p:nvSpPr>
        <p:spPr>
          <a:xfrm rot="0">
            <a:off x="487198" y="552562"/>
            <a:ext cx="7103609" cy="1819962"/>
          </a:xfrm>
          <a:prstGeom prst="rect">
            <a:avLst/>
          </a:prstGeom>
        </p:spPr>
        <p:txBody>
          <a:bodyPr anchor="t" rtlCol="false" tIns="0" lIns="0" bIns="0" rIns="0">
            <a:spAutoFit/>
          </a:bodyPr>
          <a:lstStyle/>
          <a:p>
            <a:pPr algn="l">
              <a:lnSpc>
                <a:spcPts val="6736"/>
              </a:lnSpc>
            </a:pPr>
            <a:r>
              <a:rPr lang="en-US" sz="6804" spc="-421" b="true">
                <a:solidFill>
                  <a:srgbClr val="FFFFFF"/>
                </a:solidFill>
                <a:latin typeface="Poppins Bold"/>
                <a:ea typeface="Poppins Bold"/>
                <a:cs typeface="Poppins Bold"/>
                <a:sym typeface="Poppins Bold"/>
              </a:rPr>
              <a:t>Ethical Consideration</a:t>
            </a:r>
          </a:p>
        </p:txBody>
      </p:sp>
      <p:sp>
        <p:nvSpPr>
          <p:cNvPr name="TextBox 9" id="9"/>
          <p:cNvSpPr txBox="true"/>
          <p:nvPr/>
        </p:nvSpPr>
        <p:spPr>
          <a:xfrm rot="0">
            <a:off x="156182" y="2581661"/>
            <a:ext cx="9165802" cy="7739894"/>
          </a:xfrm>
          <a:prstGeom prst="rect">
            <a:avLst/>
          </a:prstGeom>
        </p:spPr>
        <p:txBody>
          <a:bodyPr anchor="t" rtlCol="false" tIns="0" lIns="0" bIns="0" rIns="0">
            <a:spAutoFit/>
          </a:bodyPr>
          <a:lstStyle/>
          <a:p>
            <a:pPr algn="just">
              <a:lnSpc>
                <a:spcPts val="2614"/>
              </a:lnSpc>
            </a:pPr>
            <a:r>
              <a:rPr lang="en-US" sz="1867">
                <a:solidFill>
                  <a:srgbClr val="1A55D8"/>
                </a:solidFill>
                <a:latin typeface="Poppins"/>
                <a:ea typeface="Poppins"/>
                <a:cs typeface="Poppins"/>
                <a:sym typeface="Poppins"/>
              </a:rPr>
              <a:t>EduBot is designed as a responsible AI learning assistant that prioritizes safe, fair, and transparent educational support. It follows strong ethical principles to ensure learners receive accurate and meaningful guidance.</a:t>
            </a:r>
          </a:p>
          <a:p>
            <a:pPr algn="just">
              <a:lnSpc>
                <a:spcPts val="2614"/>
              </a:lnSpc>
            </a:pPr>
          </a:p>
          <a:p>
            <a:pPr algn="just">
              <a:lnSpc>
                <a:spcPts val="2614"/>
              </a:lnSpc>
            </a:pPr>
            <a:r>
              <a:rPr lang="en-US" sz="1867" b="true">
                <a:solidFill>
                  <a:srgbClr val="1A55D8"/>
                </a:solidFill>
                <a:latin typeface="Poppins Bold"/>
                <a:ea typeface="Poppins Bold"/>
                <a:cs typeface="Poppins Bold"/>
                <a:sym typeface="Poppins Bold"/>
              </a:rPr>
              <a:t>1. Data Privacy &amp; User Protection</a:t>
            </a:r>
          </a:p>
          <a:p>
            <a:pPr algn="just" marL="403146" indent="-201573" lvl="1">
              <a:lnSpc>
                <a:spcPts val="2614"/>
              </a:lnSpc>
              <a:buFont typeface="Arial"/>
              <a:buChar char="•"/>
            </a:pPr>
            <a:r>
              <a:rPr lang="en-US" sz="1867">
                <a:solidFill>
                  <a:srgbClr val="1A55D8"/>
                </a:solidFill>
                <a:latin typeface="Poppins"/>
                <a:ea typeface="Poppins"/>
                <a:cs typeface="Poppins"/>
                <a:sym typeface="Poppins"/>
              </a:rPr>
              <a:t>User data is processed securely and not stored permanently.</a:t>
            </a:r>
          </a:p>
          <a:p>
            <a:pPr algn="just">
              <a:lnSpc>
                <a:spcPts val="2614"/>
              </a:lnSpc>
            </a:pPr>
            <a:r>
              <a:rPr lang="en-US" sz="1867" b="true">
                <a:solidFill>
                  <a:srgbClr val="1A55D8"/>
                </a:solidFill>
                <a:latin typeface="Poppins Bold"/>
                <a:ea typeface="Poppins Bold"/>
                <a:cs typeface="Poppins Bold"/>
                <a:sym typeface="Poppins Bold"/>
              </a:rPr>
              <a:t>2. Content Safety &amp; Bias Control</a:t>
            </a:r>
          </a:p>
          <a:p>
            <a:pPr algn="just" marL="403146" indent="-201573" lvl="1">
              <a:lnSpc>
                <a:spcPts val="2614"/>
              </a:lnSpc>
              <a:buFont typeface="Arial"/>
              <a:buChar char="•"/>
            </a:pPr>
            <a:r>
              <a:rPr lang="en-US" sz="1867">
                <a:solidFill>
                  <a:srgbClr val="1A55D8"/>
                </a:solidFill>
                <a:latin typeface="Poppins"/>
                <a:ea typeface="Poppins"/>
                <a:cs typeface="Poppins"/>
                <a:sym typeface="Poppins"/>
              </a:rPr>
              <a:t>AI outputs are monitored to avoid harmful, biased, or misleading content.</a:t>
            </a:r>
          </a:p>
          <a:p>
            <a:pPr algn="just">
              <a:lnSpc>
                <a:spcPts val="2614"/>
              </a:lnSpc>
            </a:pPr>
            <a:r>
              <a:rPr lang="en-US" sz="1867" b="true">
                <a:solidFill>
                  <a:srgbClr val="1A55D8"/>
                </a:solidFill>
                <a:latin typeface="Poppins Bold"/>
                <a:ea typeface="Poppins Bold"/>
                <a:cs typeface="Poppins Bold"/>
                <a:sym typeface="Poppins Bold"/>
              </a:rPr>
              <a:t>3. Intellectual Property Fair Use</a:t>
            </a:r>
          </a:p>
          <a:p>
            <a:pPr algn="just" marL="403146" indent="-201573" lvl="1">
              <a:lnSpc>
                <a:spcPts val="2614"/>
              </a:lnSpc>
              <a:buFont typeface="Arial"/>
              <a:buChar char="•"/>
            </a:pPr>
            <a:r>
              <a:rPr lang="en-US" sz="1867">
                <a:solidFill>
                  <a:srgbClr val="1A55D8"/>
                </a:solidFill>
                <a:latin typeface="Poppins"/>
                <a:ea typeface="Poppins"/>
                <a:cs typeface="Poppins"/>
                <a:sym typeface="Poppins"/>
              </a:rPr>
              <a:t>Generates original content without copying copyrighted material.</a:t>
            </a:r>
          </a:p>
          <a:p>
            <a:pPr algn="just">
              <a:lnSpc>
                <a:spcPts val="2614"/>
              </a:lnSpc>
            </a:pPr>
            <a:r>
              <a:rPr lang="en-US" sz="1867" b="true">
                <a:solidFill>
                  <a:srgbClr val="1A55D8"/>
                </a:solidFill>
                <a:latin typeface="Poppins Bold"/>
                <a:ea typeface="Poppins Bold"/>
                <a:cs typeface="Poppins Bold"/>
                <a:sym typeface="Poppins Bold"/>
              </a:rPr>
              <a:t>4. Responsible AI Usage</a:t>
            </a:r>
          </a:p>
          <a:p>
            <a:pPr algn="just" marL="403146" indent="-201573" lvl="1">
              <a:lnSpc>
                <a:spcPts val="2614"/>
              </a:lnSpc>
              <a:buFont typeface="Arial"/>
              <a:buChar char="•"/>
            </a:pPr>
            <a:r>
              <a:rPr lang="en-US" sz="1867">
                <a:solidFill>
                  <a:srgbClr val="1A55D8"/>
                </a:solidFill>
                <a:latin typeface="Poppins"/>
                <a:ea typeface="Poppins"/>
                <a:cs typeface="Poppins"/>
                <a:sym typeface="Poppins"/>
              </a:rPr>
              <a:t>AI supports learning but does not replace genuine study; outputs should be validated.</a:t>
            </a:r>
          </a:p>
          <a:p>
            <a:pPr algn="just">
              <a:lnSpc>
                <a:spcPts val="2614"/>
              </a:lnSpc>
            </a:pPr>
            <a:r>
              <a:rPr lang="en-US" sz="1867" b="true">
                <a:solidFill>
                  <a:srgbClr val="1A55D8"/>
                </a:solidFill>
                <a:latin typeface="Poppins Bold"/>
                <a:ea typeface="Poppins Bold"/>
                <a:cs typeface="Poppins Bold"/>
                <a:sym typeface="Poppins Bold"/>
              </a:rPr>
              <a:t>5. Explainability &amp; Transparency</a:t>
            </a:r>
          </a:p>
          <a:p>
            <a:pPr algn="just" marL="403146" indent="-201573" lvl="1">
              <a:lnSpc>
                <a:spcPts val="2614"/>
              </a:lnSpc>
              <a:buFont typeface="Arial"/>
              <a:buChar char="•"/>
            </a:pPr>
            <a:r>
              <a:rPr lang="en-US" sz="1867">
                <a:solidFill>
                  <a:srgbClr val="1A55D8"/>
                </a:solidFill>
                <a:latin typeface="Poppins"/>
                <a:ea typeface="Poppins"/>
                <a:cs typeface="Poppins"/>
                <a:sym typeface="Poppins"/>
              </a:rPr>
              <a:t>Users are told content is AI-generated and may require review for accuracy.</a:t>
            </a:r>
          </a:p>
          <a:p>
            <a:pPr algn="just">
              <a:lnSpc>
                <a:spcPts val="2614"/>
              </a:lnSpc>
            </a:pPr>
            <a:r>
              <a:rPr lang="en-US" sz="1867" b="true">
                <a:solidFill>
                  <a:srgbClr val="1A55D8"/>
                </a:solidFill>
                <a:latin typeface="Poppins Bold"/>
                <a:ea typeface="Poppins Bold"/>
                <a:cs typeface="Poppins Bold"/>
                <a:sym typeface="Poppins Bold"/>
              </a:rPr>
              <a:t>6. Misuse Prevention</a:t>
            </a:r>
          </a:p>
          <a:p>
            <a:pPr algn="just" marL="403146" indent="-201573" lvl="1">
              <a:lnSpc>
                <a:spcPts val="2614"/>
              </a:lnSpc>
              <a:buFont typeface="Arial"/>
              <a:buChar char="•"/>
            </a:pPr>
            <a:r>
              <a:rPr lang="en-US" sz="1867">
                <a:solidFill>
                  <a:srgbClr val="1A55D8"/>
                </a:solidFill>
                <a:latin typeface="Poppins"/>
                <a:ea typeface="Poppins"/>
                <a:cs typeface="Poppins"/>
                <a:sym typeface="Poppins"/>
              </a:rPr>
              <a:t>System blocks harmful, illegal, or unethical requests and unsafe behavior.</a:t>
            </a:r>
          </a:p>
          <a:p>
            <a:pPr algn="just">
              <a:lnSpc>
                <a:spcPts val="2614"/>
              </a:lnSpc>
            </a:pPr>
            <a:r>
              <a:rPr lang="en-US" sz="1867" b="true">
                <a:solidFill>
                  <a:srgbClr val="1A55D8"/>
                </a:solidFill>
                <a:latin typeface="Poppins Bold"/>
                <a:ea typeface="Poppins Bold"/>
                <a:cs typeface="Poppins Bold"/>
                <a:sym typeface="Poppins Bold"/>
              </a:rPr>
              <a:t>7. Fair Access &amp; Inclusive Design</a:t>
            </a:r>
          </a:p>
          <a:p>
            <a:pPr algn="just" marL="403146" indent="-201573" lvl="1">
              <a:lnSpc>
                <a:spcPts val="2614"/>
              </a:lnSpc>
              <a:buFont typeface="Arial"/>
              <a:buChar char="•"/>
            </a:pPr>
            <a:r>
              <a:rPr lang="en-US" sz="1867">
                <a:solidFill>
                  <a:srgbClr val="1A55D8"/>
                </a:solidFill>
                <a:latin typeface="Poppins"/>
                <a:ea typeface="Poppins"/>
                <a:cs typeface="Poppins"/>
                <a:sym typeface="Poppins"/>
              </a:rPr>
              <a:t>Designed to remain accessible to all learners regardless of background or ability.</a:t>
            </a:r>
          </a:p>
          <a:p>
            <a:pPr algn="just">
              <a:lnSpc>
                <a:spcPts val="2614"/>
              </a:lnSpc>
            </a:pPr>
            <a:r>
              <a:rPr lang="en-US" sz="1867" b="true">
                <a:solidFill>
                  <a:srgbClr val="1A55D8"/>
                </a:solidFill>
                <a:latin typeface="Poppins Bold"/>
                <a:ea typeface="Poppins Bold"/>
                <a:cs typeface="Poppins Bold"/>
                <a:sym typeface="Poppins Bold"/>
              </a:rPr>
              <a:t>8. Accountability &amp; Governance</a:t>
            </a:r>
          </a:p>
          <a:p>
            <a:pPr algn="just" marL="403146" indent="-201573" lvl="1">
              <a:lnSpc>
                <a:spcPts val="2614"/>
              </a:lnSpc>
              <a:spcBef>
                <a:spcPct val="0"/>
              </a:spcBef>
              <a:buFont typeface="Arial"/>
              <a:buChar char="•"/>
            </a:pPr>
            <a:r>
              <a:rPr lang="en-US" sz="1867">
                <a:solidFill>
                  <a:srgbClr val="1A55D8"/>
                </a:solidFill>
                <a:latin typeface="Poppins"/>
                <a:ea typeface="Poppins"/>
                <a:cs typeface="Poppins"/>
                <a:sym typeface="Poppins"/>
              </a:rPr>
              <a:t>Regular audits, feedback, and monitoring ensure responsible AI performance.</a:t>
            </a:r>
          </a:p>
        </p:txBody>
      </p:sp>
      <p:sp>
        <p:nvSpPr>
          <p:cNvPr name="Freeform 10" id="10"/>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A55D8">
                <a:alpha val="80784"/>
              </a:srgbClr>
            </a:solidFill>
          </p:spPr>
        </p:sp>
        <p:sp>
          <p:nvSpPr>
            <p:cNvPr name="TextBox 4" id="4"/>
            <p:cNvSpPr txBox="true"/>
            <p:nvPr/>
          </p:nvSpPr>
          <p:spPr>
            <a:xfrm>
              <a:off x="0" y="-66675"/>
              <a:ext cx="4816593" cy="2776008"/>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339519" y="308322"/>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6964493" y="736256"/>
            <a:ext cx="391259" cy="624305"/>
          </a:xfrm>
          <a:custGeom>
            <a:avLst/>
            <a:gdLst/>
            <a:ahLst/>
            <a:cxnLst/>
            <a:rect r="r" b="b" t="t" l="l"/>
            <a:pathLst>
              <a:path h="624305" w="391259">
                <a:moveTo>
                  <a:pt x="0" y="0"/>
                </a:moveTo>
                <a:lnTo>
                  <a:pt x="391259" y="0"/>
                </a:lnTo>
                <a:lnTo>
                  <a:pt x="391259" y="624305"/>
                </a:lnTo>
                <a:lnTo>
                  <a:pt x="0" y="624305"/>
                </a:lnTo>
                <a:lnTo>
                  <a:pt x="0" y="0"/>
                </a:lnTo>
                <a:close/>
              </a:path>
            </a:pathLst>
          </a:custGeom>
          <a:blipFill>
            <a:blip r:embed="rId4">
              <a:extLst>
                <a:ext uri="{96DAC541-7B7A-43D3-8B79-37D633B846F1}">
                  <asvg:svgBlip xmlns:asvg="http://schemas.microsoft.com/office/drawing/2016/SVG/main" r:embed="rId5"/>
                </a:ext>
              </a:extLst>
            </a:blip>
            <a:stretch>
              <a:fillRect l="-59563" t="0" r="0" b="0"/>
            </a:stretch>
          </a:blipFill>
        </p:spPr>
      </p:sp>
      <p:grpSp>
        <p:nvGrpSpPr>
          <p:cNvPr name="Group 7" id="7"/>
          <p:cNvGrpSpPr/>
          <p:nvPr/>
        </p:nvGrpSpPr>
        <p:grpSpPr>
          <a:xfrm rot="0">
            <a:off x="2751383" y="4127290"/>
            <a:ext cx="2613389" cy="1105217"/>
            <a:chOff x="0" y="0"/>
            <a:chExt cx="688300" cy="291086"/>
          </a:xfrm>
        </p:grpSpPr>
        <p:sp>
          <p:nvSpPr>
            <p:cNvPr name="Freeform 8" id="8"/>
            <p:cNvSpPr/>
            <p:nvPr/>
          </p:nvSpPr>
          <p:spPr>
            <a:xfrm flipH="false" flipV="false" rot="0">
              <a:off x="0" y="0"/>
              <a:ext cx="688300" cy="291086"/>
            </a:xfrm>
            <a:custGeom>
              <a:avLst/>
              <a:gdLst/>
              <a:ahLst/>
              <a:cxnLst/>
              <a:rect r="r" b="b" t="t" l="l"/>
              <a:pathLst>
                <a:path h="291086" w="688300">
                  <a:moveTo>
                    <a:pt x="145543" y="0"/>
                  </a:moveTo>
                  <a:lnTo>
                    <a:pt x="542757" y="0"/>
                  </a:lnTo>
                  <a:cubicBezTo>
                    <a:pt x="623138" y="0"/>
                    <a:pt x="688300" y="65162"/>
                    <a:pt x="688300" y="145543"/>
                  </a:cubicBezTo>
                  <a:lnTo>
                    <a:pt x="688300" y="145543"/>
                  </a:lnTo>
                  <a:cubicBezTo>
                    <a:pt x="688300" y="225924"/>
                    <a:pt x="623138" y="291086"/>
                    <a:pt x="542757" y="291086"/>
                  </a:cubicBezTo>
                  <a:lnTo>
                    <a:pt x="145543" y="291086"/>
                  </a:lnTo>
                  <a:cubicBezTo>
                    <a:pt x="65162" y="291086"/>
                    <a:pt x="0" y="225924"/>
                    <a:pt x="0" y="145543"/>
                  </a:cubicBezTo>
                  <a:lnTo>
                    <a:pt x="0" y="145543"/>
                  </a:lnTo>
                  <a:cubicBezTo>
                    <a:pt x="0" y="65162"/>
                    <a:pt x="65162" y="0"/>
                    <a:pt x="145543" y="0"/>
                  </a:cubicBezTo>
                  <a:close/>
                </a:path>
              </a:pathLst>
            </a:custGeom>
            <a:solidFill>
              <a:srgbClr val="F2F2F2"/>
            </a:solidFill>
          </p:spPr>
        </p:sp>
        <p:sp>
          <p:nvSpPr>
            <p:cNvPr name="TextBox 9" id="9"/>
            <p:cNvSpPr txBox="true"/>
            <p:nvPr/>
          </p:nvSpPr>
          <p:spPr>
            <a:xfrm>
              <a:off x="0" y="-152400"/>
              <a:ext cx="688300" cy="443486"/>
            </a:xfrm>
            <a:prstGeom prst="rect">
              <a:avLst/>
            </a:prstGeom>
          </p:spPr>
          <p:txBody>
            <a:bodyPr anchor="ctr" rtlCol="false" tIns="50800" lIns="50800" bIns="50800" rIns="50800"/>
            <a:lstStyle/>
            <a:p>
              <a:pPr algn="ctr">
                <a:lnSpc>
                  <a:spcPts val="5320"/>
                </a:lnSpc>
              </a:pPr>
              <a:r>
                <a:rPr lang="en-US" sz="3800">
                  <a:solidFill>
                    <a:srgbClr val="000000"/>
                  </a:solidFill>
                  <a:latin typeface="Times New Roman MT"/>
                  <a:ea typeface="Times New Roman MT"/>
                  <a:cs typeface="Times New Roman MT"/>
                  <a:sym typeface="Times New Roman MT"/>
                </a:rPr>
                <a:t>Input</a:t>
              </a:r>
            </a:p>
          </p:txBody>
        </p:sp>
      </p:grpSp>
      <p:sp>
        <p:nvSpPr>
          <p:cNvPr name="TextBox 10" id="10"/>
          <p:cNvSpPr txBox="true"/>
          <p:nvPr/>
        </p:nvSpPr>
        <p:spPr>
          <a:xfrm rot="0">
            <a:off x="1185368" y="658075"/>
            <a:ext cx="9373664" cy="1267176"/>
          </a:xfrm>
          <a:prstGeom prst="rect">
            <a:avLst/>
          </a:prstGeom>
        </p:spPr>
        <p:txBody>
          <a:bodyPr anchor="t" rtlCol="false" tIns="0" lIns="0" bIns="0" rIns="0">
            <a:spAutoFit/>
          </a:bodyPr>
          <a:lstStyle/>
          <a:p>
            <a:pPr algn="just">
              <a:lnSpc>
                <a:spcPts val="8852"/>
              </a:lnSpc>
            </a:pPr>
            <a:r>
              <a:rPr lang="en-US" b="true" sz="8941" spc="-554">
                <a:solidFill>
                  <a:srgbClr val="FFFFFF"/>
                </a:solidFill>
                <a:latin typeface="Poppins Bold"/>
                <a:ea typeface="Poppins Bold"/>
                <a:cs typeface="Poppins Bold"/>
                <a:sym typeface="Poppins Bold"/>
              </a:rPr>
              <a:t>System UMLO</a:t>
            </a:r>
          </a:p>
        </p:txBody>
      </p:sp>
      <p:grpSp>
        <p:nvGrpSpPr>
          <p:cNvPr name="Group 11" id="11"/>
          <p:cNvGrpSpPr/>
          <p:nvPr/>
        </p:nvGrpSpPr>
        <p:grpSpPr>
          <a:xfrm rot="0">
            <a:off x="6783409" y="4228586"/>
            <a:ext cx="3250402" cy="902626"/>
            <a:chOff x="0" y="0"/>
            <a:chExt cx="856073" cy="237729"/>
          </a:xfrm>
        </p:grpSpPr>
        <p:sp>
          <p:nvSpPr>
            <p:cNvPr name="Freeform 12" id="12"/>
            <p:cNvSpPr/>
            <p:nvPr/>
          </p:nvSpPr>
          <p:spPr>
            <a:xfrm flipH="false" flipV="false" rot="0">
              <a:off x="0" y="0"/>
              <a:ext cx="856073" cy="237729"/>
            </a:xfrm>
            <a:custGeom>
              <a:avLst/>
              <a:gdLst/>
              <a:ahLst/>
              <a:cxnLst/>
              <a:rect r="r" b="b" t="t" l="l"/>
              <a:pathLst>
                <a:path h="237729" w="856073">
                  <a:moveTo>
                    <a:pt x="118864" y="0"/>
                  </a:moveTo>
                  <a:lnTo>
                    <a:pt x="737209" y="0"/>
                  </a:lnTo>
                  <a:cubicBezTo>
                    <a:pt x="802856" y="0"/>
                    <a:pt x="856073" y="53217"/>
                    <a:pt x="856073" y="118864"/>
                  </a:cubicBezTo>
                  <a:lnTo>
                    <a:pt x="856073" y="118864"/>
                  </a:lnTo>
                  <a:cubicBezTo>
                    <a:pt x="856073" y="184511"/>
                    <a:pt x="802856" y="237729"/>
                    <a:pt x="737209" y="237729"/>
                  </a:cubicBezTo>
                  <a:lnTo>
                    <a:pt x="118864" y="237729"/>
                  </a:lnTo>
                  <a:cubicBezTo>
                    <a:pt x="53217" y="237729"/>
                    <a:pt x="0" y="184511"/>
                    <a:pt x="0" y="118864"/>
                  </a:cubicBezTo>
                  <a:lnTo>
                    <a:pt x="0" y="118864"/>
                  </a:lnTo>
                  <a:cubicBezTo>
                    <a:pt x="0" y="53217"/>
                    <a:pt x="53217" y="0"/>
                    <a:pt x="118864" y="0"/>
                  </a:cubicBezTo>
                  <a:close/>
                </a:path>
              </a:pathLst>
            </a:custGeom>
            <a:solidFill>
              <a:srgbClr val="F2F2F2"/>
            </a:solidFill>
          </p:spPr>
        </p:sp>
        <p:sp>
          <p:nvSpPr>
            <p:cNvPr name="TextBox 13" id="13"/>
            <p:cNvSpPr txBox="true"/>
            <p:nvPr/>
          </p:nvSpPr>
          <p:spPr>
            <a:xfrm>
              <a:off x="0" y="-152400"/>
              <a:ext cx="856073" cy="390129"/>
            </a:xfrm>
            <a:prstGeom prst="rect">
              <a:avLst/>
            </a:prstGeom>
          </p:spPr>
          <p:txBody>
            <a:bodyPr anchor="ctr" rtlCol="false" tIns="50800" lIns="50800" bIns="50800" rIns="50800"/>
            <a:lstStyle/>
            <a:p>
              <a:pPr algn="ctr">
                <a:lnSpc>
                  <a:spcPts val="5320"/>
                </a:lnSpc>
              </a:pPr>
              <a:r>
                <a:rPr lang="en-US" sz="3800">
                  <a:solidFill>
                    <a:srgbClr val="000000"/>
                  </a:solidFill>
                  <a:latin typeface="Times New Roman MT"/>
                  <a:ea typeface="Times New Roman MT"/>
                  <a:cs typeface="Times New Roman MT"/>
                  <a:sym typeface="Times New Roman MT"/>
                </a:rPr>
                <a:t> preprocessing </a:t>
              </a:r>
            </a:p>
          </p:txBody>
        </p:sp>
      </p:grpSp>
      <p:grpSp>
        <p:nvGrpSpPr>
          <p:cNvPr name="Group 14" id="14"/>
          <p:cNvGrpSpPr/>
          <p:nvPr/>
        </p:nvGrpSpPr>
        <p:grpSpPr>
          <a:xfrm rot="0">
            <a:off x="11453343" y="3275167"/>
            <a:ext cx="4083274" cy="2808351"/>
            <a:chOff x="0" y="0"/>
            <a:chExt cx="1075430" cy="739648"/>
          </a:xfrm>
        </p:grpSpPr>
        <p:sp>
          <p:nvSpPr>
            <p:cNvPr name="Freeform 15" id="15"/>
            <p:cNvSpPr/>
            <p:nvPr/>
          </p:nvSpPr>
          <p:spPr>
            <a:xfrm flipH="false" flipV="false" rot="0">
              <a:off x="0" y="0"/>
              <a:ext cx="1075430" cy="739648"/>
            </a:xfrm>
            <a:custGeom>
              <a:avLst/>
              <a:gdLst/>
              <a:ahLst/>
              <a:cxnLst/>
              <a:rect r="r" b="b" t="t" l="l"/>
              <a:pathLst>
                <a:path h="739648" w="1075430">
                  <a:moveTo>
                    <a:pt x="96696" y="0"/>
                  </a:moveTo>
                  <a:lnTo>
                    <a:pt x="978734" y="0"/>
                  </a:lnTo>
                  <a:cubicBezTo>
                    <a:pt x="1004379" y="0"/>
                    <a:pt x="1028974" y="10188"/>
                    <a:pt x="1047108" y="28322"/>
                  </a:cubicBezTo>
                  <a:cubicBezTo>
                    <a:pt x="1065242" y="46456"/>
                    <a:pt x="1075430" y="71051"/>
                    <a:pt x="1075430" y="96696"/>
                  </a:cubicBezTo>
                  <a:lnTo>
                    <a:pt x="1075430" y="642952"/>
                  </a:lnTo>
                  <a:cubicBezTo>
                    <a:pt x="1075430" y="668597"/>
                    <a:pt x="1065242" y="693192"/>
                    <a:pt x="1047108" y="711326"/>
                  </a:cubicBezTo>
                  <a:cubicBezTo>
                    <a:pt x="1028974" y="729460"/>
                    <a:pt x="1004379" y="739648"/>
                    <a:pt x="978734" y="739648"/>
                  </a:cubicBezTo>
                  <a:lnTo>
                    <a:pt x="96696" y="739648"/>
                  </a:lnTo>
                  <a:cubicBezTo>
                    <a:pt x="71051" y="739648"/>
                    <a:pt x="46456" y="729460"/>
                    <a:pt x="28322" y="711326"/>
                  </a:cubicBezTo>
                  <a:cubicBezTo>
                    <a:pt x="10188" y="693192"/>
                    <a:pt x="0" y="668597"/>
                    <a:pt x="0" y="642952"/>
                  </a:cubicBezTo>
                  <a:lnTo>
                    <a:pt x="0" y="96696"/>
                  </a:lnTo>
                  <a:cubicBezTo>
                    <a:pt x="0" y="71051"/>
                    <a:pt x="10188" y="46456"/>
                    <a:pt x="28322" y="28322"/>
                  </a:cubicBezTo>
                  <a:cubicBezTo>
                    <a:pt x="46456" y="10188"/>
                    <a:pt x="71051" y="0"/>
                    <a:pt x="96696" y="0"/>
                  </a:cubicBezTo>
                  <a:close/>
                </a:path>
              </a:pathLst>
            </a:custGeom>
            <a:solidFill>
              <a:srgbClr val="F2F2F2"/>
            </a:solidFill>
          </p:spPr>
        </p:sp>
        <p:sp>
          <p:nvSpPr>
            <p:cNvPr name="TextBox 16" id="16"/>
            <p:cNvSpPr txBox="true"/>
            <p:nvPr/>
          </p:nvSpPr>
          <p:spPr>
            <a:xfrm>
              <a:off x="0" y="-152400"/>
              <a:ext cx="1075430" cy="892048"/>
            </a:xfrm>
            <a:prstGeom prst="rect">
              <a:avLst/>
            </a:prstGeom>
          </p:spPr>
          <p:txBody>
            <a:bodyPr anchor="ctr" rtlCol="false" tIns="50800" lIns="50800" bIns="50800" rIns="50800"/>
            <a:lstStyle/>
            <a:p>
              <a:pPr algn="ctr">
                <a:lnSpc>
                  <a:spcPts val="5320"/>
                </a:lnSpc>
              </a:pPr>
              <a:r>
                <a:rPr lang="en-US" sz="3800">
                  <a:solidFill>
                    <a:srgbClr val="000000"/>
                  </a:solidFill>
                  <a:latin typeface="Times New Roman MT"/>
                  <a:ea typeface="Times New Roman MT"/>
                  <a:cs typeface="Times New Roman MT"/>
                  <a:sym typeface="Times New Roman MT"/>
                </a:rPr>
                <a:t> Autoencoders </a:t>
              </a:r>
            </a:p>
            <a:p>
              <a:pPr algn="ctr">
                <a:lnSpc>
                  <a:spcPts val="5320"/>
                </a:lnSpc>
              </a:pPr>
              <a:r>
                <a:rPr lang="en-US" sz="3800">
                  <a:solidFill>
                    <a:srgbClr val="000000"/>
                  </a:solidFill>
                  <a:latin typeface="Times New Roman MT"/>
                  <a:ea typeface="Times New Roman MT"/>
                  <a:cs typeface="Times New Roman MT"/>
                  <a:sym typeface="Times New Roman MT"/>
                </a:rPr>
                <a:t>GANs</a:t>
              </a:r>
            </a:p>
            <a:p>
              <a:pPr algn="ctr">
                <a:lnSpc>
                  <a:spcPts val="5320"/>
                </a:lnSpc>
              </a:pPr>
              <a:r>
                <a:rPr lang="en-US" sz="3800">
                  <a:solidFill>
                    <a:srgbClr val="000000"/>
                  </a:solidFill>
                  <a:latin typeface="Times New Roman MT"/>
                  <a:ea typeface="Times New Roman MT"/>
                  <a:cs typeface="Times New Roman MT"/>
                  <a:sym typeface="Times New Roman MT"/>
                </a:rPr>
                <a:t>Transformer</a:t>
              </a:r>
            </a:p>
            <a:p>
              <a:pPr algn="ctr">
                <a:lnSpc>
                  <a:spcPts val="5320"/>
                </a:lnSpc>
              </a:pPr>
              <a:r>
                <a:rPr lang="en-US" sz="3800">
                  <a:solidFill>
                    <a:srgbClr val="000000"/>
                  </a:solidFill>
                  <a:latin typeface="Times New Roman MT"/>
                  <a:ea typeface="Times New Roman MT"/>
                  <a:cs typeface="Times New Roman MT"/>
                  <a:sym typeface="Times New Roman MT"/>
                </a:rPr>
                <a:t>Diffusion Models</a:t>
              </a:r>
            </a:p>
          </p:txBody>
        </p:sp>
      </p:grpSp>
      <p:grpSp>
        <p:nvGrpSpPr>
          <p:cNvPr name="Group 17" id="17"/>
          <p:cNvGrpSpPr/>
          <p:nvPr/>
        </p:nvGrpSpPr>
        <p:grpSpPr>
          <a:xfrm rot="0">
            <a:off x="11869779" y="7402049"/>
            <a:ext cx="3250402" cy="902626"/>
            <a:chOff x="0" y="0"/>
            <a:chExt cx="856073" cy="237729"/>
          </a:xfrm>
        </p:grpSpPr>
        <p:sp>
          <p:nvSpPr>
            <p:cNvPr name="Freeform 18" id="18"/>
            <p:cNvSpPr/>
            <p:nvPr/>
          </p:nvSpPr>
          <p:spPr>
            <a:xfrm flipH="false" flipV="false" rot="0">
              <a:off x="0" y="0"/>
              <a:ext cx="856073" cy="237729"/>
            </a:xfrm>
            <a:custGeom>
              <a:avLst/>
              <a:gdLst/>
              <a:ahLst/>
              <a:cxnLst/>
              <a:rect r="r" b="b" t="t" l="l"/>
              <a:pathLst>
                <a:path h="237729" w="856073">
                  <a:moveTo>
                    <a:pt x="118864" y="0"/>
                  </a:moveTo>
                  <a:lnTo>
                    <a:pt x="737209" y="0"/>
                  </a:lnTo>
                  <a:cubicBezTo>
                    <a:pt x="802856" y="0"/>
                    <a:pt x="856073" y="53217"/>
                    <a:pt x="856073" y="118864"/>
                  </a:cubicBezTo>
                  <a:lnTo>
                    <a:pt x="856073" y="118864"/>
                  </a:lnTo>
                  <a:cubicBezTo>
                    <a:pt x="856073" y="184511"/>
                    <a:pt x="802856" y="237729"/>
                    <a:pt x="737209" y="237729"/>
                  </a:cubicBezTo>
                  <a:lnTo>
                    <a:pt x="118864" y="237729"/>
                  </a:lnTo>
                  <a:cubicBezTo>
                    <a:pt x="53217" y="237729"/>
                    <a:pt x="0" y="184511"/>
                    <a:pt x="0" y="118864"/>
                  </a:cubicBezTo>
                  <a:lnTo>
                    <a:pt x="0" y="118864"/>
                  </a:lnTo>
                  <a:cubicBezTo>
                    <a:pt x="0" y="53217"/>
                    <a:pt x="53217" y="0"/>
                    <a:pt x="118864" y="0"/>
                  </a:cubicBezTo>
                  <a:close/>
                </a:path>
              </a:pathLst>
            </a:custGeom>
            <a:solidFill>
              <a:srgbClr val="F2F2F2"/>
            </a:solidFill>
          </p:spPr>
        </p:sp>
        <p:sp>
          <p:nvSpPr>
            <p:cNvPr name="TextBox 19" id="19"/>
            <p:cNvSpPr txBox="true"/>
            <p:nvPr/>
          </p:nvSpPr>
          <p:spPr>
            <a:xfrm>
              <a:off x="0" y="-104775"/>
              <a:ext cx="856073" cy="342504"/>
            </a:xfrm>
            <a:prstGeom prst="rect">
              <a:avLst/>
            </a:prstGeom>
          </p:spPr>
          <p:txBody>
            <a:bodyPr anchor="ctr" rtlCol="false" tIns="50800" lIns="50800" bIns="50800" rIns="50800"/>
            <a:lstStyle/>
            <a:p>
              <a:pPr algn="ctr">
                <a:lnSpc>
                  <a:spcPts val="3970"/>
                </a:lnSpc>
              </a:pPr>
              <a:r>
                <a:rPr lang="en-US" sz="2836">
                  <a:solidFill>
                    <a:srgbClr val="000000"/>
                  </a:solidFill>
                  <a:latin typeface="Times New Roman MT"/>
                  <a:ea typeface="Times New Roman MT"/>
                  <a:cs typeface="Times New Roman MT"/>
                  <a:sym typeface="Times New Roman MT"/>
                </a:rPr>
                <a:t> Integrate </a:t>
              </a:r>
            </a:p>
          </p:txBody>
        </p:sp>
      </p:grpSp>
      <p:grpSp>
        <p:nvGrpSpPr>
          <p:cNvPr name="Group 20" id="20"/>
          <p:cNvGrpSpPr/>
          <p:nvPr/>
        </p:nvGrpSpPr>
        <p:grpSpPr>
          <a:xfrm rot="0">
            <a:off x="7166080" y="7421099"/>
            <a:ext cx="3250402" cy="902626"/>
            <a:chOff x="0" y="0"/>
            <a:chExt cx="856073" cy="237729"/>
          </a:xfrm>
        </p:grpSpPr>
        <p:sp>
          <p:nvSpPr>
            <p:cNvPr name="Freeform 21" id="21"/>
            <p:cNvSpPr/>
            <p:nvPr/>
          </p:nvSpPr>
          <p:spPr>
            <a:xfrm flipH="false" flipV="false" rot="0">
              <a:off x="0" y="0"/>
              <a:ext cx="856073" cy="237729"/>
            </a:xfrm>
            <a:custGeom>
              <a:avLst/>
              <a:gdLst/>
              <a:ahLst/>
              <a:cxnLst/>
              <a:rect r="r" b="b" t="t" l="l"/>
              <a:pathLst>
                <a:path h="237729" w="856073">
                  <a:moveTo>
                    <a:pt x="118864" y="0"/>
                  </a:moveTo>
                  <a:lnTo>
                    <a:pt x="737209" y="0"/>
                  </a:lnTo>
                  <a:cubicBezTo>
                    <a:pt x="802856" y="0"/>
                    <a:pt x="856073" y="53217"/>
                    <a:pt x="856073" y="118864"/>
                  </a:cubicBezTo>
                  <a:lnTo>
                    <a:pt x="856073" y="118864"/>
                  </a:lnTo>
                  <a:cubicBezTo>
                    <a:pt x="856073" y="184511"/>
                    <a:pt x="802856" y="237729"/>
                    <a:pt x="737209" y="237729"/>
                  </a:cubicBezTo>
                  <a:lnTo>
                    <a:pt x="118864" y="237729"/>
                  </a:lnTo>
                  <a:cubicBezTo>
                    <a:pt x="53217" y="237729"/>
                    <a:pt x="0" y="184511"/>
                    <a:pt x="0" y="118864"/>
                  </a:cubicBezTo>
                  <a:lnTo>
                    <a:pt x="0" y="118864"/>
                  </a:lnTo>
                  <a:cubicBezTo>
                    <a:pt x="0" y="53217"/>
                    <a:pt x="53217" y="0"/>
                    <a:pt x="118864" y="0"/>
                  </a:cubicBezTo>
                  <a:close/>
                </a:path>
              </a:pathLst>
            </a:custGeom>
            <a:solidFill>
              <a:srgbClr val="F2F2F2"/>
            </a:solidFill>
          </p:spPr>
        </p:sp>
        <p:sp>
          <p:nvSpPr>
            <p:cNvPr name="TextBox 22" id="22"/>
            <p:cNvSpPr txBox="true"/>
            <p:nvPr/>
          </p:nvSpPr>
          <p:spPr>
            <a:xfrm>
              <a:off x="0" y="-104775"/>
              <a:ext cx="856073" cy="342504"/>
            </a:xfrm>
            <a:prstGeom prst="rect">
              <a:avLst/>
            </a:prstGeom>
          </p:spPr>
          <p:txBody>
            <a:bodyPr anchor="ctr" rtlCol="false" tIns="50800" lIns="50800" bIns="50800" rIns="50800"/>
            <a:lstStyle/>
            <a:p>
              <a:pPr algn="ctr">
                <a:lnSpc>
                  <a:spcPts val="3970"/>
                </a:lnSpc>
              </a:pPr>
              <a:r>
                <a:rPr lang="en-US" sz="2836">
                  <a:solidFill>
                    <a:srgbClr val="000000"/>
                  </a:solidFill>
                  <a:latin typeface="Times New Roman MT"/>
                  <a:ea typeface="Times New Roman MT"/>
                  <a:cs typeface="Times New Roman MT"/>
                  <a:sym typeface="Times New Roman MT"/>
                </a:rPr>
                <a:t> Output</a:t>
              </a:r>
            </a:p>
          </p:txBody>
        </p:sp>
      </p:grpSp>
      <p:sp>
        <p:nvSpPr>
          <p:cNvPr name="AutoShape 23" id="23"/>
          <p:cNvSpPr/>
          <p:nvPr/>
        </p:nvSpPr>
        <p:spPr>
          <a:xfrm flipV="true">
            <a:off x="5364772" y="4679899"/>
            <a:ext cx="1418637" cy="0"/>
          </a:xfrm>
          <a:prstGeom prst="line">
            <a:avLst/>
          </a:prstGeom>
          <a:ln cap="flat" w="38100">
            <a:solidFill>
              <a:srgbClr val="000000"/>
            </a:solidFill>
            <a:prstDash val="solid"/>
            <a:headEnd type="none" len="sm" w="sm"/>
            <a:tailEnd type="triangle" len="med" w="lg"/>
          </a:ln>
        </p:spPr>
      </p:sp>
      <p:sp>
        <p:nvSpPr>
          <p:cNvPr name="AutoShape 24" id="24"/>
          <p:cNvSpPr/>
          <p:nvPr/>
        </p:nvSpPr>
        <p:spPr>
          <a:xfrm flipV="true">
            <a:off x="10033812" y="4679342"/>
            <a:ext cx="1419532" cy="556"/>
          </a:xfrm>
          <a:prstGeom prst="line">
            <a:avLst/>
          </a:prstGeom>
          <a:ln cap="flat" w="38100">
            <a:solidFill>
              <a:srgbClr val="000000"/>
            </a:solidFill>
            <a:prstDash val="solid"/>
            <a:headEnd type="none" len="sm" w="sm"/>
            <a:tailEnd type="triangle" len="med" w="lg"/>
          </a:ln>
        </p:spPr>
      </p:sp>
      <p:sp>
        <p:nvSpPr>
          <p:cNvPr name="AutoShape 25" id="25"/>
          <p:cNvSpPr/>
          <p:nvPr/>
        </p:nvSpPr>
        <p:spPr>
          <a:xfrm>
            <a:off x="13475930" y="6083518"/>
            <a:ext cx="19050" cy="1318531"/>
          </a:xfrm>
          <a:prstGeom prst="line">
            <a:avLst/>
          </a:prstGeom>
          <a:ln cap="flat" w="38100">
            <a:solidFill>
              <a:srgbClr val="000000"/>
            </a:solidFill>
            <a:prstDash val="solid"/>
            <a:headEnd type="none" len="sm" w="sm"/>
            <a:tailEnd type="triangle" len="med" w="lg"/>
          </a:ln>
        </p:spPr>
      </p:sp>
      <p:sp>
        <p:nvSpPr>
          <p:cNvPr name="AutoShape 26" id="26"/>
          <p:cNvSpPr/>
          <p:nvPr/>
        </p:nvSpPr>
        <p:spPr>
          <a:xfrm flipH="true">
            <a:off x="10416482" y="7872412"/>
            <a:ext cx="1475165" cy="0"/>
          </a:xfrm>
          <a:prstGeom prst="line">
            <a:avLst/>
          </a:prstGeom>
          <a:ln cap="flat" w="38100">
            <a:solidFill>
              <a:srgbClr val="000000"/>
            </a:solidFill>
            <a:prstDash val="solid"/>
            <a:headEnd type="none" len="sm" w="sm"/>
            <a:tailEnd type="triangle" len="med" w="lg"/>
          </a:ln>
        </p:spPr>
      </p:sp>
      <p:sp>
        <p:nvSpPr>
          <p:cNvPr name="Freeform 27" id="27"/>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A55D8">
                <a:alpha val="80784"/>
              </a:srgbClr>
            </a:solidFill>
          </p:spPr>
        </p:sp>
        <p:sp>
          <p:nvSpPr>
            <p:cNvPr name="TextBox 4" id="4"/>
            <p:cNvSpPr txBox="true"/>
            <p:nvPr/>
          </p:nvSpPr>
          <p:spPr>
            <a:xfrm>
              <a:off x="0" y="-66675"/>
              <a:ext cx="4816593" cy="2776008"/>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339519" y="308322"/>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6964493" y="736256"/>
            <a:ext cx="391259" cy="624305"/>
          </a:xfrm>
          <a:custGeom>
            <a:avLst/>
            <a:gdLst/>
            <a:ahLst/>
            <a:cxnLst/>
            <a:rect r="r" b="b" t="t" l="l"/>
            <a:pathLst>
              <a:path h="624305" w="391259">
                <a:moveTo>
                  <a:pt x="0" y="0"/>
                </a:moveTo>
                <a:lnTo>
                  <a:pt x="391259" y="0"/>
                </a:lnTo>
                <a:lnTo>
                  <a:pt x="391259" y="624305"/>
                </a:lnTo>
                <a:lnTo>
                  <a:pt x="0" y="624305"/>
                </a:lnTo>
                <a:lnTo>
                  <a:pt x="0" y="0"/>
                </a:lnTo>
                <a:close/>
              </a:path>
            </a:pathLst>
          </a:custGeom>
          <a:blipFill>
            <a:blip r:embed="rId4">
              <a:extLst>
                <a:ext uri="{96DAC541-7B7A-43D3-8B79-37D633B846F1}">
                  <asvg:svgBlip xmlns:asvg="http://schemas.microsoft.com/office/drawing/2016/SVG/main" r:embed="rId5"/>
                </a:ext>
              </a:extLst>
            </a:blip>
            <a:stretch>
              <a:fillRect l="-59563" t="0" r="0" b="0"/>
            </a:stretch>
          </a:blipFill>
        </p:spPr>
      </p:sp>
      <p:sp>
        <p:nvSpPr>
          <p:cNvPr name="Freeform 7" id="7"/>
          <p:cNvSpPr/>
          <p:nvPr/>
        </p:nvSpPr>
        <p:spPr>
          <a:xfrm flipH="false" flipV="false" rot="0">
            <a:off x="2939635" y="2164689"/>
            <a:ext cx="12408730" cy="7602281"/>
          </a:xfrm>
          <a:custGeom>
            <a:avLst/>
            <a:gdLst/>
            <a:ahLst/>
            <a:cxnLst/>
            <a:rect r="r" b="b" t="t" l="l"/>
            <a:pathLst>
              <a:path h="7602281" w="12408730">
                <a:moveTo>
                  <a:pt x="0" y="0"/>
                </a:moveTo>
                <a:lnTo>
                  <a:pt x="12408730" y="0"/>
                </a:lnTo>
                <a:lnTo>
                  <a:pt x="12408730" y="7602281"/>
                </a:lnTo>
                <a:lnTo>
                  <a:pt x="0" y="7602281"/>
                </a:lnTo>
                <a:lnTo>
                  <a:pt x="0" y="0"/>
                </a:lnTo>
                <a:close/>
              </a:path>
            </a:pathLst>
          </a:custGeom>
          <a:blipFill>
            <a:blip r:embed="rId6"/>
            <a:stretch>
              <a:fillRect l="-485" t="0" r="-2915" b="0"/>
            </a:stretch>
          </a:blipFill>
        </p:spPr>
      </p:sp>
      <p:sp>
        <p:nvSpPr>
          <p:cNvPr name="TextBox 8" id="8"/>
          <p:cNvSpPr txBox="true"/>
          <p:nvPr/>
        </p:nvSpPr>
        <p:spPr>
          <a:xfrm rot="0">
            <a:off x="1185368" y="658075"/>
            <a:ext cx="9373664" cy="1267176"/>
          </a:xfrm>
          <a:prstGeom prst="rect">
            <a:avLst/>
          </a:prstGeom>
        </p:spPr>
        <p:txBody>
          <a:bodyPr anchor="t" rtlCol="false" tIns="0" lIns="0" bIns="0" rIns="0">
            <a:spAutoFit/>
          </a:bodyPr>
          <a:lstStyle/>
          <a:p>
            <a:pPr algn="just">
              <a:lnSpc>
                <a:spcPts val="8852"/>
              </a:lnSpc>
            </a:pPr>
            <a:r>
              <a:rPr lang="en-US" b="true" sz="8941" spc="-554">
                <a:solidFill>
                  <a:srgbClr val="FFFFFF"/>
                </a:solidFill>
                <a:latin typeface="Poppins Bold"/>
                <a:ea typeface="Poppins Bold"/>
                <a:cs typeface="Poppins Bold"/>
                <a:sym typeface="Poppins Bold"/>
              </a:rPr>
              <a:t>System Design </a:t>
            </a:r>
          </a:p>
        </p:txBody>
      </p:sp>
      <p:sp>
        <p:nvSpPr>
          <p:cNvPr name="Freeform 9" id="9"/>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A55D8"/>
        </a:solidFill>
      </p:bgPr>
    </p:bg>
    <p:spTree>
      <p:nvGrpSpPr>
        <p:cNvPr id="1" name=""/>
        <p:cNvGrpSpPr/>
        <p:nvPr/>
      </p:nvGrpSpPr>
      <p:grpSpPr>
        <a:xfrm>
          <a:off x="0" y="0"/>
          <a:ext cx="0" cy="0"/>
          <a:chOff x="0" y="0"/>
          <a:chExt cx="0" cy="0"/>
        </a:xfrm>
      </p:grpSpPr>
      <p:grpSp>
        <p:nvGrpSpPr>
          <p:cNvPr name="Group 2" id="2"/>
          <p:cNvGrpSpPr/>
          <p:nvPr/>
        </p:nvGrpSpPr>
        <p:grpSpPr>
          <a:xfrm rot="0">
            <a:off x="1002636" y="6582006"/>
            <a:ext cx="13110572" cy="1418513"/>
            <a:chOff x="0" y="0"/>
            <a:chExt cx="3887335" cy="420595"/>
          </a:xfrm>
        </p:grpSpPr>
        <p:sp>
          <p:nvSpPr>
            <p:cNvPr name="Freeform 3" id="3"/>
            <p:cNvSpPr/>
            <p:nvPr/>
          </p:nvSpPr>
          <p:spPr>
            <a:xfrm flipH="false" flipV="false" rot="0">
              <a:off x="0" y="0"/>
              <a:ext cx="3887336" cy="420595"/>
            </a:xfrm>
            <a:custGeom>
              <a:avLst/>
              <a:gdLst/>
              <a:ahLst/>
              <a:cxnLst/>
              <a:rect r="r" b="b" t="t" l="l"/>
              <a:pathLst>
                <a:path h="420595" w="3887336">
                  <a:moveTo>
                    <a:pt x="11810" y="0"/>
                  </a:moveTo>
                  <a:lnTo>
                    <a:pt x="3875525" y="0"/>
                  </a:lnTo>
                  <a:cubicBezTo>
                    <a:pt x="3882048" y="0"/>
                    <a:pt x="3887336" y="5288"/>
                    <a:pt x="3887336" y="11810"/>
                  </a:cubicBezTo>
                  <a:lnTo>
                    <a:pt x="3887336" y="408784"/>
                  </a:lnTo>
                  <a:cubicBezTo>
                    <a:pt x="3887336" y="411917"/>
                    <a:pt x="3886091" y="414921"/>
                    <a:pt x="3883876" y="417135"/>
                  </a:cubicBezTo>
                  <a:cubicBezTo>
                    <a:pt x="3881662" y="419350"/>
                    <a:pt x="3878658" y="420595"/>
                    <a:pt x="3875525" y="420595"/>
                  </a:cubicBezTo>
                  <a:lnTo>
                    <a:pt x="11810" y="420595"/>
                  </a:lnTo>
                  <a:cubicBezTo>
                    <a:pt x="5288" y="420595"/>
                    <a:pt x="0" y="415307"/>
                    <a:pt x="0" y="408784"/>
                  </a:cubicBezTo>
                  <a:lnTo>
                    <a:pt x="0" y="11810"/>
                  </a:lnTo>
                  <a:cubicBezTo>
                    <a:pt x="0" y="8678"/>
                    <a:pt x="1244" y="5674"/>
                    <a:pt x="3459" y="3459"/>
                  </a:cubicBezTo>
                  <a:cubicBezTo>
                    <a:pt x="5674" y="1244"/>
                    <a:pt x="8678" y="0"/>
                    <a:pt x="11810" y="0"/>
                  </a:cubicBezTo>
                  <a:close/>
                </a:path>
              </a:pathLst>
            </a:custGeom>
            <a:solidFill>
              <a:srgbClr val="195CF1"/>
            </a:solidFill>
          </p:spPr>
        </p:sp>
        <p:sp>
          <p:nvSpPr>
            <p:cNvPr name="TextBox 4" id="4"/>
            <p:cNvSpPr txBox="true"/>
            <p:nvPr/>
          </p:nvSpPr>
          <p:spPr>
            <a:xfrm>
              <a:off x="0" y="-66675"/>
              <a:ext cx="3887335" cy="487270"/>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002636" y="3053166"/>
            <a:ext cx="13136637" cy="1437543"/>
            <a:chOff x="0" y="0"/>
            <a:chExt cx="3895064" cy="426237"/>
          </a:xfrm>
        </p:grpSpPr>
        <p:sp>
          <p:nvSpPr>
            <p:cNvPr name="Freeform 6" id="6"/>
            <p:cNvSpPr/>
            <p:nvPr/>
          </p:nvSpPr>
          <p:spPr>
            <a:xfrm flipH="false" flipV="false" rot="0">
              <a:off x="0" y="0"/>
              <a:ext cx="3895064" cy="426237"/>
            </a:xfrm>
            <a:custGeom>
              <a:avLst/>
              <a:gdLst/>
              <a:ahLst/>
              <a:cxnLst/>
              <a:rect r="r" b="b" t="t" l="l"/>
              <a:pathLst>
                <a:path h="426237" w="3895064">
                  <a:moveTo>
                    <a:pt x="11787" y="0"/>
                  </a:moveTo>
                  <a:lnTo>
                    <a:pt x="3883277" y="0"/>
                  </a:lnTo>
                  <a:cubicBezTo>
                    <a:pt x="3889787" y="0"/>
                    <a:pt x="3895064" y="5277"/>
                    <a:pt x="3895064" y="11787"/>
                  </a:cubicBezTo>
                  <a:lnTo>
                    <a:pt x="3895064" y="414450"/>
                  </a:lnTo>
                  <a:cubicBezTo>
                    <a:pt x="3895064" y="417576"/>
                    <a:pt x="3893822" y="420574"/>
                    <a:pt x="3891612" y="422785"/>
                  </a:cubicBezTo>
                  <a:cubicBezTo>
                    <a:pt x="3889401" y="424995"/>
                    <a:pt x="3886403" y="426237"/>
                    <a:pt x="3883277" y="426237"/>
                  </a:cubicBezTo>
                  <a:lnTo>
                    <a:pt x="11787" y="426237"/>
                  </a:lnTo>
                  <a:cubicBezTo>
                    <a:pt x="5277" y="426237"/>
                    <a:pt x="0" y="420960"/>
                    <a:pt x="0" y="414450"/>
                  </a:cubicBezTo>
                  <a:lnTo>
                    <a:pt x="0" y="11787"/>
                  </a:lnTo>
                  <a:cubicBezTo>
                    <a:pt x="0" y="5277"/>
                    <a:pt x="5277" y="0"/>
                    <a:pt x="11787" y="0"/>
                  </a:cubicBezTo>
                  <a:close/>
                </a:path>
              </a:pathLst>
            </a:custGeom>
            <a:solidFill>
              <a:srgbClr val="FFFFFF"/>
            </a:solidFill>
          </p:spPr>
        </p:sp>
        <p:sp>
          <p:nvSpPr>
            <p:cNvPr name="TextBox 7" id="7"/>
            <p:cNvSpPr txBox="true"/>
            <p:nvPr/>
          </p:nvSpPr>
          <p:spPr>
            <a:xfrm>
              <a:off x="0" y="-66675"/>
              <a:ext cx="3895064" cy="492912"/>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002636" y="4633646"/>
            <a:ext cx="13110572" cy="1700710"/>
            <a:chOff x="0" y="0"/>
            <a:chExt cx="3887335" cy="504267"/>
          </a:xfrm>
        </p:grpSpPr>
        <p:sp>
          <p:nvSpPr>
            <p:cNvPr name="Freeform 9" id="9"/>
            <p:cNvSpPr/>
            <p:nvPr/>
          </p:nvSpPr>
          <p:spPr>
            <a:xfrm flipH="false" flipV="false" rot="0">
              <a:off x="0" y="0"/>
              <a:ext cx="3887336" cy="504267"/>
            </a:xfrm>
            <a:custGeom>
              <a:avLst/>
              <a:gdLst/>
              <a:ahLst/>
              <a:cxnLst/>
              <a:rect r="r" b="b" t="t" l="l"/>
              <a:pathLst>
                <a:path h="504267" w="3887336">
                  <a:moveTo>
                    <a:pt x="11810" y="0"/>
                  </a:moveTo>
                  <a:lnTo>
                    <a:pt x="3875525" y="0"/>
                  </a:lnTo>
                  <a:cubicBezTo>
                    <a:pt x="3882048" y="0"/>
                    <a:pt x="3887336" y="5288"/>
                    <a:pt x="3887336" y="11810"/>
                  </a:cubicBezTo>
                  <a:lnTo>
                    <a:pt x="3887336" y="492457"/>
                  </a:lnTo>
                  <a:cubicBezTo>
                    <a:pt x="3887336" y="495589"/>
                    <a:pt x="3886091" y="498593"/>
                    <a:pt x="3883876" y="500808"/>
                  </a:cubicBezTo>
                  <a:cubicBezTo>
                    <a:pt x="3881662" y="503023"/>
                    <a:pt x="3878658" y="504267"/>
                    <a:pt x="3875525" y="504267"/>
                  </a:cubicBezTo>
                  <a:lnTo>
                    <a:pt x="11810" y="504267"/>
                  </a:lnTo>
                  <a:cubicBezTo>
                    <a:pt x="8678" y="504267"/>
                    <a:pt x="5674" y="503023"/>
                    <a:pt x="3459" y="500808"/>
                  </a:cubicBezTo>
                  <a:cubicBezTo>
                    <a:pt x="1244" y="498593"/>
                    <a:pt x="0" y="495589"/>
                    <a:pt x="0" y="492457"/>
                  </a:cubicBezTo>
                  <a:lnTo>
                    <a:pt x="0" y="11810"/>
                  </a:lnTo>
                  <a:cubicBezTo>
                    <a:pt x="0" y="8678"/>
                    <a:pt x="1244" y="5674"/>
                    <a:pt x="3459" y="3459"/>
                  </a:cubicBezTo>
                  <a:cubicBezTo>
                    <a:pt x="5674" y="1244"/>
                    <a:pt x="8678" y="0"/>
                    <a:pt x="11810" y="0"/>
                  </a:cubicBezTo>
                  <a:close/>
                </a:path>
              </a:pathLst>
            </a:custGeom>
            <a:solidFill>
              <a:srgbClr val="20E8AC"/>
            </a:solidFill>
          </p:spPr>
        </p:sp>
        <p:sp>
          <p:nvSpPr>
            <p:cNvPr name="TextBox 10" id="10"/>
            <p:cNvSpPr txBox="true"/>
            <p:nvPr/>
          </p:nvSpPr>
          <p:spPr>
            <a:xfrm>
              <a:off x="0" y="-66675"/>
              <a:ext cx="3887335" cy="570942"/>
            </a:xfrm>
            <a:prstGeom prst="rect">
              <a:avLst/>
            </a:prstGeom>
          </p:spPr>
          <p:txBody>
            <a:bodyPr anchor="ctr" rtlCol="false" tIns="50800" lIns="50800" bIns="50800" rIns="50800"/>
            <a:lstStyle/>
            <a:p>
              <a:pPr algn="ctr">
                <a:lnSpc>
                  <a:spcPts val="3360"/>
                </a:lnSpc>
              </a:pPr>
            </a:p>
          </p:txBody>
        </p:sp>
      </p:grpSp>
      <p:sp>
        <p:nvSpPr>
          <p:cNvPr name="Freeform 11" id="11"/>
          <p:cNvSpPr/>
          <p:nvPr/>
        </p:nvSpPr>
        <p:spPr>
          <a:xfrm flipH="false" flipV="false" rot="-204217">
            <a:off x="15219254" y="6953117"/>
            <a:ext cx="2240646" cy="2240646"/>
          </a:xfrm>
          <a:custGeom>
            <a:avLst/>
            <a:gdLst/>
            <a:ahLst/>
            <a:cxnLst/>
            <a:rect r="r" b="b" t="t" l="l"/>
            <a:pathLst>
              <a:path h="2240646" w="2240646">
                <a:moveTo>
                  <a:pt x="0" y="0"/>
                </a:moveTo>
                <a:lnTo>
                  <a:pt x="2240647" y="0"/>
                </a:lnTo>
                <a:lnTo>
                  <a:pt x="2240647" y="2240646"/>
                </a:lnTo>
                <a:lnTo>
                  <a:pt x="0" y="2240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57250" y="686756"/>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86912" y="8289681"/>
            <a:ext cx="13110572" cy="1700710"/>
            <a:chOff x="0" y="0"/>
            <a:chExt cx="3887335" cy="504267"/>
          </a:xfrm>
        </p:grpSpPr>
        <p:sp>
          <p:nvSpPr>
            <p:cNvPr name="Freeform 14" id="14"/>
            <p:cNvSpPr/>
            <p:nvPr/>
          </p:nvSpPr>
          <p:spPr>
            <a:xfrm flipH="false" flipV="false" rot="0">
              <a:off x="0" y="0"/>
              <a:ext cx="3887336" cy="504267"/>
            </a:xfrm>
            <a:custGeom>
              <a:avLst/>
              <a:gdLst/>
              <a:ahLst/>
              <a:cxnLst/>
              <a:rect r="r" b="b" t="t" l="l"/>
              <a:pathLst>
                <a:path h="504267" w="3887336">
                  <a:moveTo>
                    <a:pt x="11810" y="0"/>
                  </a:moveTo>
                  <a:lnTo>
                    <a:pt x="3875525" y="0"/>
                  </a:lnTo>
                  <a:cubicBezTo>
                    <a:pt x="3882048" y="0"/>
                    <a:pt x="3887336" y="5288"/>
                    <a:pt x="3887336" y="11810"/>
                  </a:cubicBezTo>
                  <a:lnTo>
                    <a:pt x="3887336" y="492457"/>
                  </a:lnTo>
                  <a:cubicBezTo>
                    <a:pt x="3887336" y="495589"/>
                    <a:pt x="3886091" y="498593"/>
                    <a:pt x="3883876" y="500808"/>
                  </a:cubicBezTo>
                  <a:cubicBezTo>
                    <a:pt x="3881662" y="503023"/>
                    <a:pt x="3878658" y="504267"/>
                    <a:pt x="3875525" y="504267"/>
                  </a:cubicBezTo>
                  <a:lnTo>
                    <a:pt x="11810" y="504267"/>
                  </a:lnTo>
                  <a:cubicBezTo>
                    <a:pt x="8678" y="504267"/>
                    <a:pt x="5674" y="503023"/>
                    <a:pt x="3459" y="500808"/>
                  </a:cubicBezTo>
                  <a:cubicBezTo>
                    <a:pt x="1244" y="498593"/>
                    <a:pt x="0" y="495589"/>
                    <a:pt x="0" y="492457"/>
                  </a:cubicBezTo>
                  <a:lnTo>
                    <a:pt x="0" y="11810"/>
                  </a:lnTo>
                  <a:cubicBezTo>
                    <a:pt x="0" y="8678"/>
                    <a:pt x="1244" y="5674"/>
                    <a:pt x="3459" y="3459"/>
                  </a:cubicBezTo>
                  <a:cubicBezTo>
                    <a:pt x="5674" y="1244"/>
                    <a:pt x="8678" y="0"/>
                    <a:pt x="11810" y="0"/>
                  </a:cubicBezTo>
                  <a:close/>
                </a:path>
              </a:pathLst>
            </a:custGeom>
            <a:solidFill>
              <a:srgbClr val="57EAEA"/>
            </a:solidFill>
          </p:spPr>
        </p:sp>
        <p:sp>
          <p:nvSpPr>
            <p:cNvPr name="TextBox 15" id="15"/>
            <p:cNvSpPr txBox="true"/>
            <p:nvPr/>
          </p:nvSpPr>
          <p:spPr>
            <a:xfrm>
              <a:off x="0" y="-66675"/>
              <a:ext cx="3887335" cy="570942"/>
            </a:xfrm>
            <a:prstGeom prst="rect">
              <a:avLst/>
            </a:prstGeom>
          </p:spPr>
          <p:txBody>
            <a:bodyPr anchor="ctr" rtlCol="false" tIns="50800" lIns="50800" bIns="50800" rIns="50800"/>
            <a:lstStyle/>
            <a:p>
              <a:pPr algn="ctr">
                <a:lnSpc>
                  <a:spcPts val="3360"/>
                </a:lnSpc>
              </a:pPr>
            </a:p>
          </p:txBody>
        </p:sp>
      </p:grpSp>
      <p:sp>
        <p:nvSpPr>
          <p:cNvPr name="Freeform 16" id="16"/>
          <p:cNvSpPr/>
          <p:nvPr/>
        </p:nvSpPr>
        <p:spPr>
          <a:xfrm flipH="false" flipV="false" rot="0">
            <a:off x="5810363" y="3149559"/>
            <a:ext cx="5487068" cy="1035225"/>
          </a:xfrm>
          <a:custGeom>
            <a:avLst/>
            <a:gdLst/>
            <a:ahLst/>
            <a:cxnLst/>
            <a:rect r="r" b="b" t="t" l="l"/>
            <a:pathLst>
              <a:path h="1035225" w="5487068">
                <a:moveTo>
                  <a:pt x="0" y="0"/>
                </a:moveTo>
                <a:lnTo>
                  <a:pt x="5487068" y="0"/>
                </a:lnTo>
                <a:lnTo>
                  <a:pt x="5487068" y="1035225"/>
                </a:lnTo>
                <a:lnTo>
                  <a:pt x="0" y="1035225"/>
                </a:lnTo>
                <a:lnTo>
                  <a:pt x="0" y="0"/>
                </a:lnTo>
                <a:close/>
              </a:path>
            </a:pathLst>
          </a:custGeom>
          <a:blipFill>
            <a:blip r:embed="rId6"/>
            <a:stretch>
              <a:fillRect l="0" t="-27208" r="0" b="0"/>
            </a:stretch>
          </a:blipFill>
        </p:spPr>
      </p:sp>
      <p:sp>
        <p:nvSpPr>
          <p:cNvPr name="Freeform 17" id="17"/>
          <p:cNvSpPr/>
          <p:nvPr/>
        </p:nvSpPr>
        <p:spPr>
          <a:xfrm flipH="false" flipV="false" rot="0">
            <a:off x="4246828" y="8352944"/>
            <a:ext cx="9522966" cy="1637447"/>
          </a:xfrm>
          <a:custGeom>
            <a:avLst/>
            <a:gdLst/>
            <a:ahLst/>
            <a:cxnLst/>
            <a:rect r="r" b="b" t="t" l="l"/>
            <a:pathLst>
              <a:path h="1637447" w="9522966">
                <a:moveTo>
                  <a:pt x="0" y="0"/>
                </a:moveTo>
                <a:lnTo>
                  <a:pt x="9522965" y="0"/>
                </a:lnTo>
                <a:lnTo>
                  <a:pt x="9522965" y="1637447"/>
                </a:lnTo>
                <a:lnTo>
                  <a:pt x="0" y="1637447"/>
                </a:lnTo>
                <a:lnTo>
                  <a:pt x="0" y="0"/>
                </a:lnTo>
                <a:close/>
              </a:path>
            </a:pathLst>
          </a:custGeom>
          <a:blipFill>
            <a:blip r:embed="rId7"/>
            <a:stretch>
              <a:fillRect l="-14182" t="-27506" r="-4491" b="-10528"/>
            </a:stretch>
          </a:blipFill>
        </p:spPr>
      </p:sp>
      <p:sp>
        <p:nvSpPr>
          <p:cNvPr name="Freeform 18" id="18"/>
          <p:cNvSpPr/>
          <p:nvPr/>
        </p:nvSpPr>
        <p:spPr>
          <a:xfrm flipH="false" flipV="false" rot="0">
            <a:off x="2985504" y="5299897"/>
            <a:ext cx="11136786" cy="748708"/>
          </a:xfrm>
          <a:custGeom>
            <a:avLst/>
            <a:gdLst/>
            <a:ahLst/>
            <a:cxnLst/>
            <a:rect r="r" b="b" t="t" l="l"/>
            <a:pathLst>
              <a:path h="748708" w="11136786">
                <a:moveTo>
                  <a:pt x="0" y="0"/>
                </a:moveTo>
                <a:lnTo>
                  <a:pt x="11136786" y="0"/>
                </a:lnTo>
                <a:lnTo>
                  <a:pt x="11136786" y="748709"/>
                </a:lnTo>
                <a:lnTo>
                  <a:pt x="0" y="748709"/>
                </a:lnTo>
                <a:lnTo>
                  <a:pt x="0" y="0"/>
                </a:lnTo>
                <a:close/>
              </a:path>
            </a:pathLst>
          </a:custGeom>
          <a:blipFill>
            <a:blip r:embed="rId8"/>
            <a:stretch>
              <a:fillRect l="-1476" t="0" r="0" b="0"/>
            </a:stretch>
          </a:blipFill>
        </p:spPr>
      </p:sp>
      <p:sp>
        <p:nvSpPr>
          <p:cNvPr name="Freeform 19" id="19"/>
          <p:cNvSpPr/>
          <p:nvPr/>
        </p:nvSpPr>
        <p:spPr>
          <a:xfrm flipH="false" flipV="false" rot="0">
            <a:off x="5060917" y="6765468"/>
            <a:ext cx="9344132" cy="1568050"/>
          </a:xfrm>
          <a:custGeom>
            <a:avLst/>
            <a:gdLst/>
            <a:ahLst/>
            <a:cxnLst/>
            <a:rect r="r" b="b" t="t" l="l"/>
            <a:pathLst>
              <a:path h="1568050" w="9344132">
                <a:moveTo>
                  <a:pt x="0" y="0"/>
                </a:moveTo>
                <a:lnTo>
                  <a:pt x="9344133" y="0"/>
                </a:lnTo>
                <a:lnTo>
                  <a:pt x="9344133" y="1568050"/>
                </a:lnTo>
                <a:lnTo>
                  <a:pt x="0" y="1568050"/>
                </a:lnTo>
                <a:lnTo>
                  <a:pt x="0" y="0"/>
                </a:lnTo>
                <a:close/>
              </a:path>
            </a:pathLst>
          </a:custGeom>
          <a:blipFill>
            <a:blip r:embed="rId9"/>
            <a:stretch>
              <a:fillRect l="-10599" t="0" r="-10345" b="0"/>
            </a:stretch>
          </a:blipFill>
        </p:spPr>
      </p:sp>
      <p:sp>
        <p:nvSpPr>
          <p:cNvPr name="TextBox 20" id="20"/>
          <p:cNvSpPr txBox="true"/>
          <p:nvPr/>
        </p:nvSpPr>
        <p:spPr>
          <a:xfrm rot="0">
            <a:off x="1290509" y="3350771"/>
            <a:ext cx="4348014" cy="525794"/>
          </a:xfrm>
          <a:prstGeom prst="rect">
            <a:avLst/>
          </a:prstGeom>
        </p:spPr>
        <p:txBody>
          <a:bodyPr anchor="t" rtlCol="false" tIns="0" lIns="0" bIns="0" rIns="0">
            <a:spAutoFit/>
          </a:bodyPr>
          <a:lstStyle/>
          <a:p>
            <a:pPr algn="just">
              <a:lnSpc>
                <a:spcPts val="3886"/>
              </a:lnSpc>
            </a:pPr>
            <a:r>
              <a:rPr lang="en-US" sz="3501">
                <a:solidFill>
                  <a:srgbClr val="195CF1"/>
                </a:solidFill>
                <a:latin typeface="Poppins"/>
                <a:ea typeface="Poppins"/>
                <a:cs typeface="Poppins"/>
                <a:sym typeface="Poppins"/>
              </a:rPr>
              <a:t>Autoencoder Loss:</a:t>
            </a:r>
          </a:p>
        </p:txBody>
      </p:sp>
      <p:sp>
        <p:nvSpPr>
          <p:cNvPr name="TextBox 21" id="21"/>
          <p:cNvSpPr txBox="true"/>
          <p:nvPr/>
        </p:nvSpPr>
        <p:spPr>
          <a:xfrm rot="0">
            <a:off x="1596192" y="309572"/>
            <a:ext cx="8136792" cy="2391126"/>
          </a:xfrm>
          <a:prstGeom prst="rect">
            <a:avLst/>
          </a:prstGeom>
        </p:spPr>
        <p:txBody>
          <a:bodyPr anchor="t" rtlCol="false" tIns="0" lIns="0" bIns="0" rIns="0">
            <a:spAutoFit/>
          </a:bodyPr>
          <a:lstStyle/>
          <a:p>
            <a:pPr algn="just">
              <a:lnSpc>
                <a:spcPts val="8852"/>
              </a:lnSpc>
            </a:pPr>
            <a:r>
              <a:rPr lang="en-US" b="true" sz="8941" spc="-554">
                <a:solidFill>
                  <a:srgbClr val="FFFFFF"/>
                </a:solidFill>
                <a:latin typeface="Poppins Bold"/>
                <a:ea typeface="Poppins Bold"/>
                <a:cs typeface="Poppins Bold"/>
                <a:sym typeface="Poppins Bold"/>
              </a:rPr>
              <a:t>Mathematical Formulation </a:t>
            </a:r>
          </a:p>
        </p:txBody>
      </p:sp>
      <p:sp>
        <p:nvSpPr>
          <p:cNvPr name="TextBox 22" id="22"/>
          <p:cNvSpPr txBox="true"/>
          <p:nvPr/>
        </p:nvSpPr>
        <p:spPr>
          <a:xfrm rot="0">
            <a:off x="1203149" y="4741873"/>
            <a:ext cx="2659761" cy="525794"/>
          </a:xfrm>
          <a:prstGeom prst="rect">
            <a:avLst/>
          </a:prstGeom>
        </p:spPr>
        <p:txBody>
          <a:bodyPr anchor="t" rtlCol="false" tIns="0" lIns="0" bIns="0" rIns="0">
            <a:spAutoFit/>
          </a:bodyPr>
          <a:lstStyle/>
          <a:p>
            <a:pPr algn="just">
              <a:lnSpc>
                <a:spcPts val="3886"/>
              </a:lnSpc>
            </a:pPr>
            <a:r>
              <a:rPr lang="en-US" sz="3501">
                <a:solidFill>
                  <a:srgbClr val="195CF1"/>
                </a:solidFill>
                <a:latin typeface="Poppins"/>
                <a:ea typeface="Poppins"/>
                <a:cs typeface="Poppins"/>
                <a:sym typeface="Poppins"/>
              </a:rPr>
              <a:t>GAN Loss:</a:t>
            </a:r>
          </a:p>
        </p:txBody>
      </p:sp>
      <p:sp>
        <p:nvSpPr>
          <p:cNvPr name="TextBox 23" id="23"/>
          <p:cNvSpPr txBox="true"/>
          <p:nvPr/>
        </p:nvSpPr>
        <p:spPr>
          <a:xfrm rot="0">
            <a:off x="1203149" y="6765468"/>
            <a:ext cx="4348014" cy="525794"/>
          </a:xfrm>
          <a:prstGeom prst="rect">
            <a:avLst/>
          </a:prstGeom>
        </p:spPr>
        <p:txBody>
          <a:bodyPr anchor="t" rtlCol="false" tIns="0" lIns="0" bIns="0" rIns="0">
            <a:spAutoFit/>
          </a:bodyPr>
          <a:lstStyle/>
          <a:p>
            <a:pPr algn="just">
              <a:lnSpc>
                <a:spcPts val="3886"/>
              </a:lnSpc>
            </a:pPr>
            <a:r>
              <a:rPr lang="en-US" sz="3501">
                <a:solidFill>
                  <a:srgbClr val="FFFFFF"/>
                </a:solidFill>
                <a:latin typeface="Poppins"/>
                <a:ea typeface="Poppins"/>
                <a:cs typeface="Poppins"/>
                <a:sym typeface="Poppins"/>
              </a:rPr>
              <a:t>Autoencoder Loss:</a:t>
            </a:r>
          </a:p>
        </p:txBody>
      </p:sp>
      <p:sp>
        <p:nvSpPr>
          <p:cNvPr name="TextBox 24" id="24"/>
          <p:cNvSpPr txBox="true"/>
          <p:nvPr/>
        </p:nvSpPr>
        <p:spPr>
          <a:xfrm rot="0">
            <a:off x="1290509" y="8429144"/>
            <a:ext cx="4348014" cy="525794"/>
          </a:xfrm>
          <a:prstGeom prst="rect">
            <a:avLst/>
          </a:prstGeom>
        </p:spPr>
        <p:txBody>
          <a:bodyPr anchor="t" rtlCol="false" tIns="0" lIns="0" bIns="0" rIns="0">
            <a:spAutoFit/>
          </a:bodyPr>
          <a:lstStyle/>
          <a:p>
            <a:pPr algn="just">
              <a:lnSpc>
                <a:spcPts val="3886"/>
              </a:lnSpc>
            </a:pPr>
            <a:r>
              <a:rPr lang="en-US" sz="3501">
                <a:solidFill>
                  <a:srgbClr val="195CF1"/>
                </a:solidFill>
                <a:latin typeface="Poppins"/>
                <a:ea typeface="Poppins"/>
                <a:cs typeface="Poppins"/>
                <a:sym typeface="Poppins"/>
              </a:rPr>
              <a:t>Diffusion Step</a:t>
            </a:r>
          </a:p>
        </p:txBody>
      </p:sp>
      <p:sp>
        <p:nvSpPr>
          <p:cNvPr name="Freeform 25" id="25"/>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9376" y="308322"/>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44038"/>
            <a:ext cx="8843734" cy="9131410"/>
            <a:chOff x="0" y="0"/>
            <a:chExt cx="11791645" cy="12175213"/>
          </a:xfrm>
        </p:grpSpPr>
        <p:grpSp>
          <p:nvGrpSpPr>
            <p:cNvPr name="Group 4" id="4"/>
            <p:cNvGrpSpPr/>
            <p:nvPr/>
          </p:nvGrpSpPr>
          <p:grpSpPr>
            <a:xfrm rot="0">
              <a:off x="0" y="0"/>
              <a:ext cx="11791645" cy="12175213"/>
              <a:chOff x="0" y="0"/>
              <a:chExt cx="2329214" cy="2404980"/>
            </a:xfrm>
          </p:grpSpPr>
          <p:sp>
            <p:nvSpPr>
              <p:cNvPr name="Freeform 5" id="5"/>
              <p:cNvSpPr/>
              <p:nvPr/>
            </p:nvSpPr>
            <p:spPr>
              <a:xfrm flipH="false" flipV="false" rot="0">
                <a:off x="0" y="0"/>
                <a:ext cx="2329214" cy="2404980"/>
              </a:xfrm>
              <a:custGeom>
                <a:avLst/>
                <a:gdLst/>
                <a:ahLst/>
                <a:cxnLst/>
                <a:rect r="r" b="b" t="t" l="l"/>
                <a:pathLst>
                  <a:path h="2404980" w="2329214">
                    <a:moveTo>
                      <a:pt x="44646" y="0"/>
                    </a:moveTo>
                    <a:lnTo>
                      <a:pt x="2284568" y="0"/>
                    </a:lnTo>
                    <a:cubicBezTo>
                      <a:pt x="2309225" y="0"/>
                      <a:pt x="2329214" y="19989"/>
                      <a:pt x="2329214" y="44646"/>
                    </a:cubicBezTo>
                    <a:lnTo>
                      <a:pt x="2329214" y="2360334"/>
                    </a:lnTo>
                    <a:cubicBezTo>
                      <a:pt x="2329214" y="2384992"/>
                      <a:pt x="2309225" y="2404980"/>
                      <a:pt x="2284568" y="2404980"/>
                    </a:cubicBezTo>
                    <a:lnTo>
                      <a:pt x="44646" y="2404980"/>
                    </a:lnTo>
                    <a:cubicBezTo>
                      <a:pt x="19989" y="2404980"/>
                      <a:pt x="0" y="2384992"/>
                      <a:pt x="0" y="2360334"/>
                    </a:cubicBezTo>
                    <a:lnTo>
                      <a:pt x="0" y="44646"/>
                    </a:lnTo>
                    <a:cubicBezTo>
                      <a:pt x="0" y="19989"/>
                      <a:pt x="19989" y="0"/>
                      <a:pt x="44646" y="0"/>
                    </a:cubicBezTo>
                    <a:close/>
                  </a:path>
                </a:pathLst>
              </a:custGeom>
              <a:solidFill>
                <a:srgbClr val="1A55D8"/>
              </a:solidFill>
            </p:spPr>
          </p:sp>
          <p:sp>
            <p:nvSpPr>
              <p:cNvPr name="TextBox 6" id="6"/>
              <p:cNvSpPr txBox="true"/>
              <p:nvPr/>
            </p:nvSpPr>
            <p:spPr>
              <a:xfrm>
                <a:off x="0" y="-66675"/>
                <a:ext cx="2329214" cy="2471655"/>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1686326" y="1513067"/>
              <a:ext cx="9134074" cy="3219918"/>
            </a:xfrm>
            <a:prstGeom prst="rect">
              <a:avLst/>
            </a:prstGeom>
          </p:spPr>
          <p:txBody>
            <a:bodyPr anchor="t" rtlCol="false" tIns="0" lIns="0" bIns="0" rIns="0">
              <a:spAutoFit/>
            </a:bodyPr>
            <a:lstStyle/>
            <a:p>
              <a:pPr algn="just">
                <a:lnSpc>
                  <a:spcPts val="8852"/>
                </a:lnSpc>
              </a:pPr>
              <a:r>
                <a:rPr lang="en-US" b="true" sz="8941" spc="-554">
                  <a:solidFill>
                    <a:srgbClr val="FFFFFF"/>
                  </a:solidFill>
                  <a:latin typeface="Poppins Bold"/>
                  <a:ea typeface="Poppins Bold"/>
                  <a:cs typeface="Poppins Bold"/>
                  <a:sym typeface="Poppins Bold"/>
                </a:rPr>
                <a:t>Real-World Applications</a:t>
              </a:r>
            </a:p>
          </p:txBody>
        </p:sp>
      </p:grpSp>
      <p:sp>
        <p:nvSpPr>
          <p:cNvPr name="Freeform 8" id="8"/>
          <p:cNvSpPr/>
          <p:nvPr/>
        </p:nvSpPr>
        <p:spPr>
          <a:xfrm flipH="false" flipV="false" rot="0">
            <a:off x="12844751" y="-2157686"/>
            <a:ext cx="4315371" cy="4315371"/>
          </a:xfrm>
          <a:custGeom>
            <a:avLst/>
            <a:gdLst/>
            <a:ahLst/>
            <a:cxnLst/>
            <a:rect r="r" b="b" t="t" l="l"/>
            <a:pathLst>
              <a:path h="4315371" w="4315371">
                <a:moveTo>
                  <a:pt x="0" y="0"/>
                </a:moveTo>
                <a:lnTo>
                  <a:pt x="4315371" y="0"/>
                </a:lnTo>
                <a:lnTo>
                  <a:pt x="4315371" y="4315372"/>
                </a:lnTo>
                <a:lnTo>
                  <a:pt x="0" y="4315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6964493" y="736256"/>
            <a:ext cx="391259" cy="624305"/>
          </a:xfrm>
          <a:custGeom>
            <a:avLst/>
            <a:gdLst/>
            <a:ahLst/>
            <a:cxnLst/>
            <a:rect r="r" b="b" t="t" l="l"/>
            <a:pathLst>
              <a:path h="624305" w="391259">
                <a:moveTo>
                  <a:pt x="0" y="0"/>
                </a:moveTo>
                <a:lnTo>
                  <a:pt x="391259" y="0"/>
                </a:lnTo>
                <a:lnTo>
                  <a:pt x="391259" y="624305"/>
                </a:lnTo>
                <a:lnTo>
                  <a:pt x="0" y="624305"/>
                </a:lnTo>
                <a:lnTo>
                  <a:pt x="0" y="0"/>
                </a:lnTo>
                <a:close/>
              </a:path>
            </a:pathLst>
          </a:custGeom>
          <a:blipFill>
            <a:blip r:embed="rId6">
              <a:extLst>
                <a:ext uri="{96DAC541-7B7A-43D3-8B79-37D633B846F1}">
                  <asvg:svgBlip xmlns:asvg="http://schemas.microsoft.com/office/drawing/2016/SVG/main" r:embed="rId7"/>
                </a:ext>
              </a:extLst>
            </a:blip>
            <a:stretch>
              <a:fillRect l="-59563" t="0" r="0" b="0"/>
            </a:stretch>
          </a:blipFill>
        </p:spPr>
      </p:sp>
      <p:sp>
        <p:nvSpPr>
          <p:cNvPr name="Freeform 10" id="10"/>
          <p:cNvSpPr/>
          <p:nvPr/>
        </p:nvSpPr>
        <p:spPr>
          <a:xfrm flipH="false" flipV="false" rot="-204217">
            <a:off x="6640355" y="8611719"/>
            <a:ext cx="1443634" cy="1443634"/>
          </a:xfrm>
          <a:custGeom>
            <a:avLst/>
            <a:gdLst/>
            <a:ahLst/>
            <a:cxnLst/>
            <a:rect r="r" b="b" t="t" l="l"/>
            <a:pathLst>
              <a:path h="1443634" w="1443634">
                <a:moveTo>
                  <a:pt x="0" y="0"/>
                </a:moveTo>
                <a:lnTo>
                  <a:pt x="1443633" y="0"/>
                </a:lnTo>
                <a:lnTo>
                  <a:pt x="1443633" y="1443634"/>
                </a:lnTo>
                <a:lnTo>
                  <a:pt x="0" y="1443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1" id="11"/>
          <p:cNvPicPr>
            <a:picLocks noChangeAspect="true"/>
          </p:cNvPicPr>
          <p:nvPr/>
        </p:nvPicPr>
        <p:blipFill>
          <a:blip r:embed="rId10"/>
          <a:srcRect l="0" t="0" r="0" b="0"/>
          <a:stretch>
            <a:fillRect/>
          </a:stretch>
        </p:blipFill>
        <p:spPr>
          <a:xfrm flipH="false" flipV="false" rot="0">
            <a:off x="2540965" y="5809743"/>
            <a:ext cx="3381534" cy="3144827"/>
          </a:xfrm>
          <a:prstGeom prst="rect">
            <a:avLst/>
          </a:prstGeom>
        </p:spPr>
      </p:pic>
      <p:sp>
        <p:nvSpPr>
          <p:cNvPr name="TextBox 12" id="12"/>
          <p:cNvSpPr txBox="true"/>
          <p:nvPr/>
        </p:nvSpPr>
        <p:spPr>
          <a:xfrm rot="0">
            <a:off x="9144000" y="2740931"/>
            <a:ext cx="8795735" cy="6872226"/>
          </a:xfrm>
          <a:prstGeom prst="rect">
            <a:avLst/>
          </a:prstGeom>
        </p:spPr>
        <p:txBody>
          <a:bodyPr anchor="t" rtlCol="false" tIns="0" lIns="0" bIns="0" rIns="0">
            <a:spAutoFit/>
          </a:bodyPr>
          <a:lstStyle/>
          <a:p>
            <a:pPr algn="just" marL="526781" indent="-263390" lvl="1">
              <a:lnSpc>
                <a:spcPts val="3415"/>
              </a:lnSpc>
              <a:buFont typeface="Arial"/>
              <a:buChar char="•"/>
            </a:pPr>
            <a:r>
              <a:rPr lang="en-US" b="true" sz="2439">
                <a:solidFill>
                  <a:srgbClr val="1A55D8"/>
                </a:solidFill>
                <a:latin typeface="Poppins Bold"/>
                <a:ea typeface="Poppins Bold"/>
                <a:cs typeface="Poppins Bold"/>
                <a:sym typeface="Poppins Bold"/>
              </a:rPr>
              <a:t>EdTech Platforms</a:t>
            </a:r>
          </a:p>
          <a:p>
            <a:pPr algn="just" marL="1053562" indent="-351187" lvl="2">
              <a:lnSpc>
                <a:spcPts val="3415"/>
              </a:lnSpc>
              <a:buFont typeface="Arial"/>
              <a:buChar char="⚬"/>
            </a:pPr>
            <a:r>
              <a:rPr lang="en-US" sz="2439">
                <a:solidFill>
                  <a:srgbClr val="1A55D8"/>
                </a:solidFill>
                <a:latin typeface="Poppins"/>
                <a:ea typeface="Poppins"/>
                <a:cs typeface="Poppins"/>
                <a:sym typeface="Poppins"/>
              </a:rPr>
              <a:t>Integration into e-learning apps for personalized study material.</a:t>
            </a:r>
          </a:p>
          <a:p>
            <a:pPr algn="just" marL="526781" indent="-263390" lvl="1">
              <a:lnSpc>
                <a:spcPts val="3415"/>
              </a:lnSpc>
              <a:buFont typeface="Arial"/>
              <a:buChar char="•"/>
            </a:pPr>
            <a:r>
              <a:rPr lang="en-US" b="true" sz="2439">
                <a:solidFill>
                  <a:srgbClr val="1A55D8"/>
                </a:solidFill>
                <a:latin typeface="Poppins Bold"/>
                <a:ea typeface="Poppins Bold"/>
                <a:cs typeface="Poppins Bold"/>
                <a:sym typeface="Poppins Bold"/>
              </a:rPr>
              <a:t>Rural &amp; Under-resourced Schools</a:t>
            </a:r>
          </a:p>
          <a:p>
            <a:pPr algn="just" marL="1053562" indent="-351187" lvl="2">
              <a:lnSpc>
                <a:spcPts val="3415"/>
              </a:lnSpc>
              <a:buFont typeface="Arial"/>
              <a:buChar char="⚬"/>
            </a:pPr>
            <a:r>
              <a:rPr lang="en-US" sz="2439">
                <a:solidFill>
                  <a:srgbClr val="1A55D8"/>
                </a:solidFill>
                <a:latin typeface="Poppins"/>
                <a:ea typeface="Poppins"/>
                <a:cs typeface="Poppins"/>
                <a:sym typeface="Poppins"/>
              </a:rPr>
              <a:t>Auto-generated notes, diagrams, and Q-banks without expert teachers.</a:t>
            </a:r>
          </a:p>
          <a:p>
            <a:pPr algn="just" marL="526781" indent="-263390" lvl="1">
              <a:lnSpc>
                <a:spcPts val="3415"/>
              </a:lnSpc>
              <a:buFont typeface="Arial"/>
              <a:buChar char="•"/>
            </a:pPr>
            <a:r>
              <a:rPr lang="en-US" b="true" sz="2439">
                <a:solidFill>
                  <a:srgbClr val="1A55D8"/>
                </a:solidFill>
                <a:latin typeface="Poppins Bold"/>
                <a:ea typeface="Poppins Bold"/>
                <a:cs typeface="Poppins Bold"/>
                <a:sym typeface="Poppins Bold"/>
              </a:rPr>
              <a:t>Competitive &amp; Board Exam Preparation</a:t>
            </a:r>
          </a:p>
          <a:p>
            <a:pPr algn="just" marL="1053562" indent="-351187" lvl="2">
              <a:lnSpc>
                <a:spcPts val="3415"/>
              </a:lnSpc>
              <a:buFont typeface="Arial"/>
              <a:buChar char="⚬"/>
            </a:pPr>
            <a:r>
              <a:rPr lang="en-US" sz="2439">
                <a:solidFill>
                  <a:srgbClr val="1A55D8"/>
                </a:solidFill>
                <a:latin typeface="Poppins"/>
                <a:ea typeface="Poppins"/>
                <a:cs typeface="Poppins"/>
                <a:sym typeface="Poppins"/>
              </a:rPr>
              <a:t>Customized practice sets and summaries for NEET, JEE, UPSC, CET.</a:t>
            </a:r>
          </a:p>
          <a:p>
            <a:pPr algn="just" marL="526781" indent="-263390" lvl="1">
              <a:lnSpc>
                <a:spcPts val="3415"/>
              </a:lnSpc>
              <a:buFont typeface="Arial"/>
              <a:buChar char="•"/>
            </a:pPr>
            <a:r>
              <a:rPr lang="en-US" b="true" sz="2439">
                <a:solidFill>
                  <a:srgbClr val="1A55D8"/>
                </a:solidFill>
                <a:latin typeface="Poppins Bold"/>
                <a:ea typeface="Poppins Bold"/>
                <a:cs typeface="Poppins Bold"/>
                <a:sym typeface="Poppins Bold"/>
              </a:rPr>
              <a:t>Special Learning Needs</a:t>
            </a:r>
          </a:p>
          <a:p>
            <a:pPr algn="just" marL="1053562" indent="-351187" lvl="2">
              <a:lnSpc>
                <a:spcPts val="3415"/>
              </a:lnSpc>
              <a:buFont typeface="Arial"/>
              <a:buChar char="⚬"/>
            </a:pPr>
            <a:r>
              <a:rPr lang="en-US" sz="2439">
                <a:solidFill>
                  <a:srgbClr val="1A55D8"/>
                </a:solidFill>
                <a:latin typeface="Poppins"/>
                <a:ea typeface="Poppins"/>
                <a:cs typeface="Poppins"/>
                <a:sym typeface="Poppins"/>
              </a:rPr>
              <a:t>Adaptive content for slow/fast learners and students with visual learning preferences.</a:t>
            </a:r>
          </a:p>
          <a:p>
            <a:pPr algn="just" marL="526781" indent="-263390" lvl="1">
              <a:lnSpc>
                <a:spcPts val="3415"/>
              </a:lnSpc>
              <a:buFont typeface="Arial"/>
              <a:buChar char="•"/>
            </a:pPr>
            <a:r>
              <a:rPr lang="en-US" b="true" sz="2439">
                <a:solidFill>
                  <a:srgbClr val="1A55D8"/>
                </a:solidFill>
                <a:latin typeface="Poppins Bold"/>
                <a:ea typeface="Poppins Bold"/>
                <a:cs typeface="Poppins Bold"/>
                <a:sym typeface="Poppins Bold"/>
              </a:rPr>
              <a:t>Corporate &amp; Professional Training</a:t>
            </a:r>
          </a:p>
          <a:p>
            <a:pPr algn="just" marL="1053562" indent="-351187" lvl="2">
              <a:lnSpc>
                <a:spcPts val="3415"/>
              </a:lnSpc>
              <a:spcBef>
                <a:spcPct val="0"/>
              </a:spcBef>
              <a:buFont typeface="Arial"/>
              <a:buChar char="⚬"/>
            </a:pPr>
            <a:r>
              <a:rPr lang="en-US" sz="2439">
                <a:solidFill>
                  <a:srgbClr val="1A55D8"/>
                </a:solidFill>
                <a:latin typeface="Poppins"/>
                <a:ea typeface="Poppins"/>
                <a:cs typeface="Poppins"/>
                <a:sym typeface="Poppins"/>
              </a:rPr>
              <a:t>Tailored content packs for employee skill upskilling.</a:t>
            </a:r>
          </a:p>
          <a:p>
            <a:pPr algn="just">
              <a:lnSpc>
                <a:spcPts val="3415"/>
              </a:lnSpc>
              <a:spcBef>
                <a:spcPct val="0"/>
              </a:spcBef>
            </a:pPr>
          </a:p>
        </p:txBody>
      </p:sp>
      <p:sp>
        <p:nvSpPr>
          <p:cNvPr name="Freeform 13" id="13"/>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4228" y="313579"/>
            <a:ext cx="17859544" cy="5114988"/>
            <a:chOff x="0" y="0"/>
            <a:chExt cx="2766911" cy="792445"/>
          </a:xfrm>
        </p:grpSpPr>
        <p:sp>
          <p:nvSpPr>
            <p:cNvPr name="Freeform 3" id="3"/>
            <p:cNvSpPr/>
            <p:nvPr/>
          </p:nvSpPr>
          <p:spPr>
            <a:xfrm flipH="false" flipV="false" rot="0">
              <a:off x="0" y="0"/>
              <a:ext cx="2766911" cy="792445"/>
            </a:xfrm>
            <a:custGeom>
              <a:avLst/>
              <a:gdLst/>
              <a:ahLst/>
              <a:cxnLst/>
              <a:rect r="r" b="b" t="t" l="l"/>
              <a:pathLst>
                <a:path h="792445" w="2766911">
                  <a:moveTo>
                    <a:pt x="19507" y="0"/>
                  </a:moveTo>
                  <a:lnTo>
                    <a:pt x="2747404" y="0"/>
                  </a:lnTo>
                  <a:cubicBezTo>
                    <a:pt x="2758177" y="0"/>
                    <a:pt x="2766911" y="8734"/>
                    <a:pt x="2766911" y="19507"/>
                  </a:cubicBezTo>
                  <a:lnTo>
                    <a:pt x="2766911" y="772938"/>
                  </a:lnTo>
                  <a:cubicBezTo>
                    <a:pt x="2766911" y="783712"/>
                    <a:pt x="2758177" y="792445"/>
                    <a:pt x="2747404" y="792445"/>
                  </a:cubicBezTo>
                  <a:lnTo>
                    <a:pt x="19507" y="792445"/>
                  </a:lnTo>
                  <a:cubicBezTo>
                    <a:pt x="8734" y="792445"/>
                    <a:pt x="0" y="783712"/>
                    <a:pt x="0" y="772938"/>
                  </a:cubicBezTo>
                  <a:lnTo>
                    <a:pt x="0" y="19507"/>
                  </a:lnTo>
                  <a:cubicBezTo>
                    <a:pt x="0" y="8734"/>
                    <a:pt x="8734" y="0"/>
                    <a:pt x="19507" y="0"/>
                  </a:cubicBezTo>
                  <a:close/>
                </a:path>
              </a:pathLst>
            </a:custGeom>
            <a:blipFill>
              <a:blip r:embed="rId2"/>
              <a:stretch>
                <a:fillRect l="0" t="-66314" r="0" b="-66314"/>
              </a:stretch>
            </a:blipFill>
          </p:spPr>
        </p:sp>
      </p:grpSp>
      <p:grpSp>
        <p:nvGrpSpPr>
          <p:cNvPr name="Group 4" id="4"/>
          <p:cNvGrpSpPr/>
          <p:nvPr/>
        </p:nvGrpSpPr>
        <p:grpSpPr>
          <a:xfrm rot="0">
            <a:off x="214228" y="5818887"/>
            <a:ext cx="17859544" cy="3049092"/>
            <a:chOff x="0" y="0"/>
            <a:chExt cx="2766911" cy="472384"/>
          </a:xfrm>
        </p:grpSpPr>
        <p:sp>
          <p:nvSpPr>
            <p:cNvPr name="Freeform 5" id="5"/>
            <p:cNvSpPr/>
            <p:nvPr/>
          </p:nvSpPr>
          <p:spPr>
            <a:xfrm flipH="false" flipV="false" rot="0">
              <a:off x="0" y="0"/>
              <a:ext cx="2766911" cy="472384"/>
            </a:xfrm>
            <a:custGeom>
              <a:avLst/>
              <a:gdLst/>
              <a:ahLst/>
              <a:cxnLst/>
              <a:rect r="r" b="b" t="t" l="l"/>
              <a:pathLst>
                <a:path h="472384" w="2766911">
                  <a:moveTo>
                    <a:pt x="19507" y="0"/>
                  </a:moveTo>
                  <a:lnTo>
                    <a:pt x="2747404" y="0"/>
                  </a:lnTo>
                  <a:cubicBezTo>
                    <a:pt x="2758177" y="0"/>
                    <a:pt x="2766911" y="8734"/>
                    <a:pt x="2766911" y="19507"/>
                  </a:cubicBezTo>
                  <a:lnTo>
                    <a:pt x="2766911" y="452877"/>
                  </a:lnTo>
                  <a:cubicBezTo>
                    <a:pt x="2766911" y="463651"/>
                    <a:pt x="2758177" y="472384"/>
                    <a:pt x="2747404" y="472384"/>
                  </a:cubicBezTo>
                  <a:lnTo>
                    <a:pt x="19507" y="472384"/>
                  </a:lnTo>
                  <a:cubicBezTo>
                    <a:pt x="8734" y="472384"/>
                    <a:pt x="0" y="463651"/>
                    <a:pt x="0" y="452877"/>
                  </a:cubicBezTo>
                  <a:lnTo>
                    <a:pt x="0" y="19507"/>
                  </a:lnTo>
                  <a:cubicBezTo>
                    <a:pt x="0" y="8734"/>
                    <a:pt x="8734" y="0"/>
                    <a:pt x="19507" y="0"/>
                  </a:cubicBezTo>
                  <a:close/>
                </a:path>
              </a:pathLst>
            </a:custGeom>
            <a:solidFill>
              <a:srgbClr val="FFFFFF"/>
            </a:solidFill>
            <a:ln w="12700" cap="rnd">
              <a:solidFill>
                <a:srgbClr val="000000"/>
              </a:solidFill>
              <a:prstDash val="solid"/>
              <a:round/>
            </a:ln>
          </p:spPr>
        </p:sp>
      </p:grpSp>
      <p:grpSp>
        <p:nvGrpSpPr>
          <p:cNvPr name="Group 6" id="6"/>
          <p:cNvGrpSpPr/>
          <p:nvPr/>
        </p:nvGrpSpPr>
        <p:grpSpPr>
          <a:xfrm rot="0">
            <a:off x="214228" y="313579"/>
            <a:ext cx="17859544" cy="5114988"/>
            <a:chOff x="0" y="0"/>
            <a:chExt cx="2766911" cy="792445"/>
          </a:xfrm>
        </p:grpSpPr>
        <p:sp>
          <p:nvSpPr>
            <p:cNvPr name="Freeform 7" id="7"/>
            <p:cNvSpPr/>
            <p:nvPr/>
          </p:nvSpPr>
          <p:spPr>
            <a:xfrm flipH="false" flipV="false" rot="0">
              <a:off x="0" y="0"/>
              <a:ext cx="2766911" cy="792445"/>
            </a:xfrm>
            <a:custGeom>
              <a:avLst/>
              <a:gdLst/>
              <a:ahLst/>
              <a:cxnLst/>
              <a:rect r="r" b="b" t="t" l="l"/>
              <a:pathLst>
                <a:path h="792445" w="2766911">
                  <a:moveTo>
                    <a:pt x="19507" y="0"/>
                  </a:moveTo>
                  <a:lnTo>
                    <a:pt x="2747404" y="0"/>
                  </a:lnTo>
                  <a:cubicBezTo>
                    <a:pt x="2758177" y="0"/>
                    <a:pt x="2766911" y="8734"/>
                    <a:pt x="2766911" y="19507"/>
                  </a:cubicBezTo>
                  <a:lnTo>
                    <a:pt x="2766911" y="772938"/>
                  </a:lnTo>
                  <a:cubicBezTo>
                    <a:pt x="2766911" y="783712"/>
                    <a:pt x="2758177" y="792445"/>
                    <a:pt x="2747404" y="792445"/>
                  </a:cubicBezTo>
                  <a:lnTo>
                    <a:pt x="19507" y="792445"/>
                  </a:lnTo>
                  <a:cubicBezTo>
                    <a:pt x="8734" y="792445"/>
                    <a:pt x="0" y="783712"/>
                    <a:pt x="0" y="772938"/>
                  </a:cubicBezTo>
                  <a:lnTo>
                    <a:pt x="0" y="19507"/>
                  </a:lnTo>
                  <a:cubicBezTo>
                    <a:pt x="0" y="8734"/>
                    <a:pt x="8734" y="0"/>
                    <a:pt x="19507" y="0"/>
                  </a:cubicBezTo>
                  <a:close/>
                </a:path>
              </a:pathLst>
            </a:custGeom>
            <a:solidFill>
              <a:srgbClr val="1A55D8">
                <a:alpha val="87843"/>
              </a:srgbClr>
            </a:solidFill>
            <a:ln w="12700">
              <a:solidFill>
                <a:srgbClr val="000000"/>
              </a:solidFill>
            </a:ln>
          </p:spPr>
        </p:sp>
      </p:grpSp>
      <p:sp>
        <p:nvSpPr>
          <p:cNvPr name="Freeform 8" id="8"/>
          <p:cNvSpPr/>
          <p:nvPr/>
        </p:nvSpPr>
        <p:spPr>
          <a:xfrm flipH="false" flipV="false" rot="0">
            <a:off x="825478" y="895350"/>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16964493" y="736256"/>
            <a:ext cx="391259" cy="624305"/>
          </a:xfrm>
          <a:custGeom>
            <a:avLst/>
            <a:gdLst/>
            <a:ahLst/>
            <a:cxnLst/>
            <a:rect r="r" b="b" t="t" l="l"/>
            <a:pathLst>
              <a:path h="624305" w="391259">
                <a:moveTo>
                  <a:pt x="0" y="0"/>
                </a:moveTo>
                <a:lnTo>
                  <a:pt x="391259" y="0"/>
                </a:lnTo>
                <a:lnTo>
                  <a:pt x="391259" y="624305"/>
                </a:lnTo>
                <a:lnTo>
                  <a:pt x="0" y="624305"/>
                </a:lnTo>
                <a:lnTo>
                  <a:pt x="0" y="0"/>
                </a:lnTo>
                <a:close/>
              </a:path>
            </a:pathLst>
          </a:custGeom>
          <a:blipFill>
            <a:blip r:embed="rId5">
              <a:extLst>
                <a:ext uri="{96DAC541-7B7A-43D3-8B79-37D633B846F1}">
                  <asvg:svgBlip xmlns:asvg="http://schemas.microsoft.com/office/drawing/2016/SVG/main" r:embed="rId6"/>
                </a:ext>
              </a:extLst>
            </a:blip>
            <a:stretch>
              <a:fillRect l="-59563" t="0" r="0" b="0"/>
            </a:stretch>
          </a:blipFill>
        </p:spPr>
      </p:sp>
      <p:sp>
        <p:nvSpPr>
          <p:cNvPr name="TextBox 10" id="10"/>
          <p:cNvSpPr txBox="true"/>
          <p:nvPr/>
        </p:nvSpPr>
        <p:spPr>
          <a:xfrm rot="0">
            <a:off x="4836826" y="2352640"/>
            <a:ext cx="7734858" cy="1378447"/>
          </a:xfrm>
          <a:prstGeom prst="rect">
            <a:avLst/>
          </a:prstGeom>
        </p:spPr>
        <p:txBody>
          <a:bodyPr anchor="t" rtlCol="false" tIns="0" lIns="0" bIns="0" rIns="0">
            <a:spAutoFit/>
          </a:bodyPr>
          <a:lstStyle/>
          <a:p>
            <a:pPr algn="just">
              <a:lnSpc>
                <a:spcPts val="9575"/>
              </a:lnSpc>
            </a:pPr>
            <a:r>
              <a:rPr lang="en-US" b="true" sz="9672" spc="-599">
                <a:solidFill>
                  <a:srgbClr val="FFFFFF"/>
                </a:solidFill>
                <a:latin typeface="Poppins Bold"/>
                <a:ea typeface="Poppins Bold"/>
                <a:cs typeface="Poppins Bold"/>
                <a:sym typeface="Poppins Bold"/>
              </a:rPr>
              <a:t>Conclusion </a:t>
            </a:r>
          </a:p>
        </p:txBody>
      </p:sp>
      <p:sp>
        <p:nvSpPr>
          <p:cNvPr name="TextBox 11" id="11"/>
          <p:cNvSpPr txBox="true"/>
          <p:nvPr/>
        </p:nvSpPr>
        <p:spPr>
          <a:xfrm rot="0">
            <a:off x="605428" y="6115343"/>
            <a:ext cx="17077144" cy="2399030"/>
          </a:xfrm>
          <a:prstGeom prst="rect">
            <a:avLst/>
          </a:prstGeom>
        </p:spPr>
        <p:txBody>
          <a:bodyPr anchor="t" rtlCol="false" tIns="0" lIns="0" bIns="0" rIns="0">
            <a:spAutoFit/>
          </a:bodyPr>
          <a:lstStyle/>
          <a:p>
            <a:pPr algn="just">
              <a:lnSpc>
                <a:spcPts val="3219"/>
              </a:lnSpc>
              <a:spcBef>
                <a:spcPct val="0"/>
              </a:spcBef>
            </a:pPr>
            <a:r>
              <a:rPr lang="en-US" sz="2299">
                <a:solidFill>
                  <a:srgbClr val="1A55D8"/>
                </a:solidFill>
                <a:latin typeface="Poppins"/>
                <a:ea typeface="Poppins"/>
                <a:cs typeface="Poppins"/>
                <a:sym typeface="Poppins"/>
              </a:rPr>
              <a:t>EduGen is an AI-powered personalized study pack generator designed to revolutionize the way students access and engage with learning materials. By combining four powerful Generative AI models—Autoencoders, GANs, Transformers, and Diffusion models—the system is capable of producing concise summaries, diverse question banks, simplified diagrams, and high-quality illustrations that are tailored to individual learners’ needs. This integration not only ensures personalized and adaptive content delivery but also enhances student engagement, accessibility, and exam readiness, making EduGen a promising solution for modern education and self-learning.</a:t>
            </a:r>
          </a:p>
        </p:txBody>
      </p:sp>
      <p:sp>
        <p:nvSpPr>
          <p:cNvPr name="Freeform 12" id="12"/>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5338" y="1660717"/>
            <a:ext cx="15667300" cy="2241697"/>
            <a:chOff x="0" y="0"/>
            <a:chExt cx="20889734" cy="2988929"/>
          </a:xfrm>
        </p:grpSpPr>
        <p:grpSp>
          <p:nvGrpSpPr>
            <p:cNvPr name="Group 4" id="4"/>
            <p:cNvGrpSpPr/>
            <p:nvPr/>
          </p:nvGrpSpPr>
          <p:grpSpPr>
            <a:xfrm rot="0">
              <a:off x="0" y="0"/>
              <a:ext cx="20889734" cy="2988929"/>
              <a:chOff x="0" y="0"/>
              <a:chExt cx="2571338" cy="367910"/>
            </a:xfrm>
          </p:grpSpPr>
          <p:sp>
            <p:nvSpPr>
              <p:cNvPr name="Freeform 5" id="5"/>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blipFill>
                <a:blip r:embed="rId4"/>
                <a:stretch>
                  <a:fillRect l="0" t="-146566" r="0" b="-146566"/>
                </a:stretch>
              </a:blipFill>
            </p:spPr>
          </p:sp>
        </p:grpSp>
        <p:grpSp>
          <p:nvGrpSpPr>
            <p:cNvPr name="Group 6" id="6"/>
            <p:cNvGrpSpPr/>
            <p:nvPr/>
          </p:nvGrpSpPr>
          <p:grpSpPr>
            <a:xfrm rot="0">
              <a:off x="0" y="0"/>
              <a:ext cx="20889734" cy="2988929"/>
              <a:chOff x="0" y="0"/>
              <a:chExt cx="2571338" cy="367910"/>
            </a:xfrm>
          </p:grpSpPr>
          <p:sp>
            <p:nvSpPr>
              <p:cNvPr name="Freeform 7" id="7"/>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sp>
        <p:nvSpPr>
          <p:cNvPr name="Freeform 8" id="8"/>
          <p:cNvSpPr/>
          <p:nvPr/>
        </p:nvSpPr>
        <p:spPr>
          <a:xfrm flipH="false" flipV="false" rot="0">
            <a:off x="11743393" y="-2980962"/>
            <a:ext cx="9283358" cy="9283358"/>
          </a:xfrm>
          <a:custGeom>
            <a:avLst/>
            <a:gdLst/>
            <a:ahLst/>
            <a:cxnLst/>
            <a:rect r="r" b="b" t="t" l="l"/>
            <a:pathLst>
              <a:path h="9283358" w="9283358">
                <a:moveTo>
                  <a:pt x="0" y="0"/>
                </a:moveTo>
                <a:lnTo>
                  <a:pt x="9283358" y="0"/>
                </a:lnTo>
                <a:lnTo>
                  <a:pt x="9283358" y="9283358"/>
                </a:lnTo>
                <a:lnTo>
                  <a:pt x="0" y="9283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16596" y="4873625"/>
            <a:ext cx="15854809" cy="4384675"/>
          </a:xfrm>
          <a:prstGeom prst="rect">
            <a:avLst/>
          </a:prstGeom>
        </p:spPr>
        <p:txBody>
          <a:bodyPr anchor="t" rtlCol="false" tIns="0" lIns="0" bIns="0" rIns="0">
            <a:spAutoFit/>
          </a:bodyPr>
          <a:lstStyle/>
          <a:p>
            <a:pPr algn="just" marL="539748" indent="-269874" lvl="1">
              <a:lnSpc>
                <a:spcPts val="3499"/>
              </a:lnSpc>
              <a:buFont typeface="Arial"/>
              <a:buChar char="•"/>
            </a:pPr>
            <a:r>
              <a:rPr lang="en-US" sz="2499">
                <a:solidFill>
                  <a:srgbClr val="1A55D8"/>
                </a:solidFill>
                <a:latin typeface="Poppins"/>
                <a:ea typeface="Poppins"/>
                <a:cs typeface="Poppins"/>
                <a:sym typeface="Poppins"/>
              </a:rPr>
              <a:t>Education today faces challenges of generic, text-heavy, and one-size-fits-all content.</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Students often need personalized notes, practice sets, and visuals that match their syllabus and learning pace.</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EduGen addresses this by using Generative AI to automatically create summaries, question banks, diagrams, and illustrations.</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The system integrates 4 GenAI models (Autoencoders, GANs, Transformers, Diffusion) → each handling a different type of content.</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Ensures adaptability, accessibility, and engagement for learners across levels.</a:t>
            </a:r>
          </a:p>
          <a:p>
            <a:pPr algn="just" marL="539748" indent="-269874" lvl="1">
              <a:lnSpc>
                <a:spcPts val="3499"/>
              </a:lnSpc>
              <a:spcBef>
                <a:spcPct val="0"/>
              </a:spcBef>
              <a:buFont typeface="Arial"/>
              <a:buChar char="•"/>
            </a:pPr>
            <a:r>
              <a:rPr lang="en-US" sz="2499">
                <a:solidFill>
                  <a:srgbClr val="1A55D8"/>
                </a:solidFill>
                <a:latin typeface="Poppins"/>
                <a:ea typeface="Poppins"/>
                <a:cs typeface="Poppins"/>
                <a:sym typeface="Poppins"/>
              </a:rPr>
              <a:t>Supports self-learning, exam preparation, and classroom teaching.</a:t>
            </a:r>
          </a:p>
          <a:p>
            <a:pPr algn="just">
              <a:lnSpc>
                <a:spcPts val="3499"/>
              </a:lnSpc>
              <a:spcBef>
                <a:spcPct val="0"/>
              </a:spcBef>
            </a:pPr>
          </a:p>
        </p:txBody>
      </p:sp>
      <p:sp>
        <p:nvSpPr>
          <p:cNvPr name="TextBox 10" id="10"/>
          <p:cNvSpPr txBox="true"/>
          <p:nvPr/>
        </p:nvSpPr>
        <p:spPr>
          <a:xfrm rot="0">
            <a:off x="932399" y="2177887"/>
            <a:ext cx="6763543" cy="1302608"/>
          </a:xfrm>
          <a:prstGeom prst="rect">
            <a:avLst/>
          </a:prstGeom>
        </p:spPr>
        <p:txBody>
          <a:bodyPr anchor="t" rtlCol="false" tIns="0" lIns="0" bIns="0" rIns="0">
            <a:spAutoFit/>
          </a:bodyPr>
          <a:lstStyle/>
          <a:p>
            <a:pPr algn="l">
              <a:lnSpc>
                <a:spcPts val="9106"/>
              </a:lnSpc>
            </a:pPr>
            <a:r>
              <a:rPr lang="en-US" b="true" sz="9198" spc="-570">
                <a:solidFill>
                  <a:srgbClr val="F2F2F2"/>
                </a:solidFill>
                <a:latin typeface="Poppins Bold"/>
                <a:ea typeface="Poppins Bold"/>
                <a:cs typeface="Poppins Bold"/>
                <a:sym typeface="Poppins Bold"/>
              </a:rPr>
              <a:t>Introduction</a:t>
            </a:r>
          </a:p>
        </p:txBody>
      </p:sp>
      <p:sp>
        <p:nvSpPr>
          <p:cNvPr name="Freeform 11" id="11"/>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4540" y="-6076850"/>
            <a:ext cx="14235666" cy="12153700"/>
          </a:xfrm>
          <a:custGeom>
            <a:avLst/>
            <a:gdLst/>
            <a:ahLst/>
            <a:cxnLst/>
            <a:rect r="r" b="b" t="t" l="l"/>
            <a:pathLst>
              <a:path h="12153700" w="14235666">
                <a:moveTo>
                  <a:pt x="0" y="0"/>
                </a:moveTo>
                <a:lnTo>
                  <a:pt x="14235666" y="0"/>
                </a:lnTo>
                <a:lnTo>
                  <a:pt x="14235666" y="12153700"/>
                </a:lnTo>
                <a:lnTo>
                  <a:pt x="0" y="12153700"/>
                </a:lnTo>
                <a:lnTo>
                  <a:pt x="0" y="0"/>
                </a:lnTo>
                <a:close/>
              </a:path>
            </a:pathLst>
          </a:custGeom>
          <a:blipFill>
            <a:blip r:embed="rId2"/>
            <a:stretch>
              <a:fillRect l="0" t="0" r="0" b="0"/>
            </a:stretch>
          </a:blipFill>
        </p:spPr>
      </p:sp>
      <p:sp>
        <p:nvSpPr>
          <p:cNvPr name="Freeform 3" id="3"/>
          <p:cNvSpPr/>
          <p:nvPr/>
        </p:nvSpPr>
        <p:spPr>
          <a:xfrm flipH="true" flipV="false" rot="0">
            <a:off x="-6032032" y="5489030"/>
            <a:ext cx="9946747" cy="9225608"/>
          </a:xfrm>
          <a:custGeom>
            <a:avLst/>
            <a:gdLst/>
            <a:ahLst/>
            <a:cxnLst/>
            <a:rect r="r" b="b" t="t" l="l"/>
            <a:pathLst>
              <a:path h="9225608" w="9946747">
                <a:moveTo>
                  <a:pt x="9946747" y="0"/>
                </a:moveTo>
                <a:lnTo>
                  <a:pt x="0" y="0"/>
                </a:lnTo>
                <a:lnTo>
                  <a:pt x="0" y="9225608"/>
                </a:lnTo>
                <a:lnTo>
                  <a:pt x="9946747" y="9225608"/>
                </a:lnTo>
                <a:lnTo>
                  <a:pt x="9946747" y="0"/>
                </a:lnTo>
                <a:close/>
              </a:path>
            </a:pathLst>
          </a:custGeom>
          <a:blipFill>
            <a:blip r:embed="rId3"/>
            <a:stretch>
              <a:fillRect l="0" t="0" r="0" b="0"/>
            </a:stretch>
          </a:blipFill>
        </p:spPr>
      </p:sp>
      <p:sp>
        <p:nvSpPr>
          <p:cNvPr name="TextBox 4" id="4"/>
          <p:cNvSpPr txBox="true"/>
          <p:nvPr/>
        </p:nvSpPr>
        <p:spPr>
          <a:xfrm rot="0">
            <a:off x="229684" y="2086737"/>
            <a:ext cx="17029616" cy="8015097"/>
          </a:xfrm>
          <a:prstGeom prst="rect">
            <a:avLst/>
          </a:prstGeom>
        </p:spPr>
        <p:txBody>
          <a:bodyPr anchor="t" rtlCol="false" tIns="0" lIns="0" bIns="0" rIns="0">
            <a:spAutoFit/>
          </a:bodyPr>
          <a:lstStyle/>
          <a:p>
            <a:pPr algn="l" marL="604519" indent="-302260" lvl="1">
              <a:lnSpc>
                <a:spcPts val="3023"/>
              </a:lnSpc>
              <a:buFont typeface="Arial"/>
              <a:buChar char="•"/>
            </a:pPr>
            <a:r>
              <a:rPr lang="en-US" b="true" sz="2799">
                <a:solidFill>
                  <a:srgbClr val="195CF1"/>
                </a:solidFill>
                <a:latin typeface="Canva Sans Bold"/>
                <a:ea typeface="Canva Sans Bold"/>
                <a:cs typeface="Canva Sans Bold"/>
                <a:sym typeface="Canva Sans Bold"/>
              </a:rPr>
              <a:t>Xu, M., et al. (2025). GenAIReading: Towards Generative Reading Comprehension via LLM and Image Generation. arXiv:2502.13271.</a:t>
            </a:r>
          </a:p>
          <a:p>
            <a:pPr algn="l">
              <a:lnSpc>
                <a:spcPts val="3023"/>
              </a:lnSpc>
            </a:pPr>
          </a:p>
          <a:p>
            <a:pPr algn="l" marL="604519" indent="-302260" lvl="1">
              <a:lnSpc>
                <a:spcPts val="3023"/>
              </a:lnSpc>
              <a:buFont typeface="Arial"/>
              <a:buChar char="•"/>
            </a:pPr>
            <a:r>
              <a:rPr lang="en-US" b="true" sz="2799">
                <a:solidFill>
                  <a:srgbClr val="195CF1"/>
                </a:solidFill>
                <a:latin typeface="Canva Sans Bold"/>
                <a:ea typeface="Canva Sans Bold"/>
                <a:cs typeface="Canva Sans Bold"/>
                <a:sym typeface="Canva Sans Bold"/>
              </a:rPr>
              <a:t>Sharma, A., et al. (2025). SocratiQ: Personalized Socratic Teaching via Generative AI. arXiv:2502.19437.</a:t>
            </a:r>
          </a:p>
          <a:p>
            <a:pPr algn="l">
              <a:lnSpc>
                <a:spcPts val="3023"/>
              </a:lnSpc>
            </a:pPr>
          </a:p>
          <a:p>
            <a:pPr algn="l" marL="604519" indent="-302260" lvl="1">
              <a:lnSpc>
                <a:spcPts val="3023"/>
              </a:lnSpc>
              <a:buFont typeface="Arial"/>
              <a:buChar char="•"/>
            </a:pPr>
            <a:r>
              <a:rPr lang="en-US" b="true" sz="2799">
                <a:solidFill>
                  <a:srgbClr val="195CF1"/>
                </a:solidFill>
                <a:latin typeface="Canva Sans Bold"/>
                <a:ea typeface="Canva Sans Bold"/>
                <a:cs typeface="Canva Sans Bold"/>
                <a:sym typeface="Canva Sans Bold"/>
              </a:rPr>
              <a:t>Frontiers in Education (2024). Dynamic Personalization of Learning with ChatGPT: Lessons Learned from Two Case Studies. DOI: 10.3389/feduc.2024.1337349.</a:t>
            </a:r>
          </a:p>
          <a:p>
            <a:pPr algn="l">
              <a:lnSpc>
                <a:spcPts val="3023"/>
              </a:lnSpc>
            </a:pPr>
          </a:p>
          <a:p>
            <a:pPr algn="l" marL="604519" indent="-302260" lvl="1">
              <a:lnSpc>
                <a:spcPts val="3023"/>
              </a:lnSpc>
              <a:buFont typeface="Arial"/>
              <a:buChar char="•"/>
            </a:pPr>
            <a:r>
              <a:rPr lang="en-US" b="true" sz="2799">
                <a:solidFill>
                  <a:srgbClr val="195CF1"/>
                </a:solidFill>
                <a:latin typeface="Canva Sans Bold"/>
                <a:ea typeface="Canva Sans Bold"/>
                <a:cs typeface="Canva Sans Bold"/>
                <a:sym typeface="Canva Sans Bold"/>
              </a:rPr>
              <a:t>Wang, C., et al. (2025). Personalized Knowledge Transfer in Education with Generative AI. arXiv:2502.19356.</a:t>
            </a:r>
          </a:p>
          <a:p>
            <a:pPr algn="l">
              <a:lnSpc>
                <a:spcPts val="3023"/>
              </a:lnSpc>
            </a:pPr>
          </a:p>
          <a:p>
            <a:pPr algn="l" marL="604519" indent="-302260" lvl="1">
              <a:lnSpc>
                <a:spcPts val="3023"/>
              </a:lnSpc>
              <a:buFont typeface="Arial"/>
              <a:buChar char="•"/>
            </a:pPr>
            <a:r>
              <a:rPr lang="en-US" b="true" sz="2799">
                <a:solidFill>
                  <a:srgbClr val="195CF1"/>
                </a:solidFill>
                <a:latin typeface="Canva Sans Bold"/>
                <a:ea typeface="Canva Sans Bold"/>
                <a:cs typeface="Canva Sans Bold"/>
                <a:sym typeface="Canva Sans Bold"/>
              </a:rPr>
              <a:t>Goodfellow, I., Pouget-Abadie, J., et al. (2014). Generative Adversarial Nets. Advances in Neural Information Processing Systems (NeurIPS).</a:t>
            </a:r>
          </a:p>
          <a:p>
            <a:pPr algn="l">
              <a:lnSpc>
                <a:spcPts val="3023"/>
              </a:lnSpc>
            </a:pPr>
          </a:p>
          <a:p>
            <a:pPr algn="l" marL="604519" indent="-302260" lvl="1">
              <a:lnSpc>
                <a:spcPts val="3023"/>
              </a:lnSpc>
              <a:buFont typeface="Arial"/>
              <a:buChar char="•"/>
            </a:pPr>
            <a:r>
              <a:rPr lang="en-US" b="true" sz="2799">
                <a:solidFill>
                  <a:srgbClr val="195CF1"/>
                </a:solidFill>
                <a:latin typeface="Canva Sans Bold"/>
                <a:ea typeface="Canva Sans Bold"/>
                <a:cs typeface="Canva Sans Bold"/>
                <a:sym typeface="Canva Sans Bold"/>
              </a:rPr>
              <a:t>Kingma, D. P., &amp; Welling, M. (2013). Auto-Encoding Variational Bayes. arXiv:1312.6114.</a:t>
            </a:r>
          </a:p>
          <a:p>
            <a:pPr algn="l">
              <a:lnSpc>
                <a:spcPts val="3023"/>
              </a:lnSpc>
            </a:pPr>
          </a:p>
          <a:p>
            <a:pPr algn="l" marL="604519" indent="-302260" lvl="1">
              <a:lnSpc>
                <a:spcPts val="3023"/>
              </a:lnSpc>
              <a:buFont typeface="Arial"/>
              <a:buChar char="•"/>
            </a:pPr>
            <a:r>
              <a:rPr lang="en-US" b="true" sz="2799">
                <a:solidFill>
                  <a:srgbClr val="195CF1"/>
                </a:solidFill>
                <a:latin typeface="Canva Sans Bold"/>
                <a:ea typeface="Canva Sans Bold"/>
                <a:cs typeface="Canva Sans Bold"/>
                <a:sym typeface="Canva Sans Bold"/>
              </a:rPr>
              <a:t>Vaswani, A., et al. (2017). Attention is All You Need. NeurIPS.</a:t>
            </a:r>
          </a:p>
          <a:p>
            <a:pPr algn="l">
              <a:lnSpc>
                <a:spcPts val="3023"/>
              </a:lnSpc>
            </a:pPr>
          </a:p>
          <a:p>
            <a:pPr algn="l" marL="604519" indent="-302260" lvl="1">
              <a:lnSpc>
                <a:spcPts val="3023"/>
              </a:lnSpc>
              <a:buFont typeface="Arial"/>
              <a:buChar char="•"/>
            </a:pPr>
            <a:r>
              <a:rPr lang="en-US" b="true" sz="2799">
                <a:solidFill>
                  <a:srgbClr val="195CF1"/>
                </a:solidFill>
                <a:latin typeface="Canva Sans Bold"/>
                <a:ea typeface="Canva Sans Bold"/>
                <a:cs typeface="Canva Sans Bold"/>
                <a:sym typeface="Canva Sans Bold"/>
              </a:rPr>
              <a:t>Ho, J., Jain, A., &amp; Abbeel, P. (2020). Denoising Diffusion Probabilistic Models. NeurIPS.</a:t>
            </a:r>
          </a:p>
          <a:p>
            <a:pPr algn="l">
              <a:lnSpc>
                <a:spcPts val="3023"/>
              </a:lnSpc>
            </a:pPr>
          </a:p>
        </p:txBody>
      </p:sp>
      <p:sp>
        <p:nvSpPr>
          <p:cNvPr name="TextBox 5" id="5"/>
          <p:cNvSpPr txBox="true"/>
          <p:nvPr/>
        </p:nvSpPr>
        <p:spPr>
          <a:xfrm rot="0">
            <a:off x="854539" y="387102"/>
            <a:ext cx="7734858" cy="1378447"/>
          </a:xfrm>
          <a:prstGeom prst="rect">
            <a:avLst/>
          </a:prstGeom>
        </p:spPr>
        <p:txBody>
          <a:bodyPr anchor="t" rtlCol="false" tIns="0" lIns="0" bIns="0" rIns="0">
            <a:spAutoFit/>
          </a:bodyPr>
          <a:lstStyle/>
          <a:p>
            <a:pPr algn="just">
              <a:lnSpc>
                <a:spcPts val="9575"/>
              </a:lnSpc>
            </a:pPr>
            <a:r>
              <a:rPr lang="en-US" b="true" sz="9672" spc="-599">
                <a:solidFill>
                  <a:srgbClr val="1A55D8"/>
                </a:solidFill>
                <a:latin typeface="Poppins Bold"/>
                <a:ea typeface="Poppins Bold"/>
                <a:cs typeface="Poppins Bold"/>
                <a:sym typeface="Poppins Bold"/>
              </a:rPr>
              <a:t>References</a:t>
            </a:r>
          </a:p>
        </p:txBody>
      </p:sp>
      <p:sp>
        <p:nvSpPr>
          <p:cNvPr name="Freeform 6" id="6"/>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4122310"/>
            <a:ext cx="14235666" cy="12153700"/>
          </a:xfrm>
          <a:custGeom>
            <a:avLst/>
            <a:gdLst/>
            <a:ahLst/>
            <a:cxnLst/>
            <a:rect r="r" b="b" t="t" l="l"/>
            <a:pathLst>
              <a:path h="12153700" w="14235666">
                <a:moveTo>
                  <a:pt x="0" y="0"/>
                </a:moveTo>
                <a:lnTo>
                  <a:pt x="14235666" y="0"/>
                </a:lnTo>
                <a:lnTo>
                  <a:pt x="14235666" y="12153699"/>
                </a:lnTo>
                <a:lnTo>
                  <a:pt x="0" y="12153699"/>
                </a:lnTo>
                <a:lnTo>
                  <a:pt x="0" y="0"/>
                </a:lnTo>
                <a:close/>
              </a:path>
            </a:pathLst>
          </a:custGeom>
          <a:blipFill>
            <a:blip r:embed="rId2"/>
            <a:stretch>
              <a:fillRect l="0" t="0" r="0" b="0"/>
            </a:stretch>
          </a:blipFill>
        </p:spPr>
      </p:sp>
      <p:sp>
        <p:nvSpPr>
          <p:cNvPr name="Freeform 3" id="3"/>
          <p:cNvSpPr/>
          <p:nvPr/>
        </p:nvSpPr>
        <p:spPr>
          <a:xfrm flipH="true" flipV="false" rot="0">
            <a:off x="-4118834" y="2730211"/>
            <a:ext cx="9946747" cy="9225608"/>
          </a:xfrm>
          <a:custGeom>
            <a:avLst/>
            <a:gdLst/>
            <a:ahLst/>
            <a:cxnLst/>
            <a:rect r="r" b="b" t="t" l="l"/>
            <a:pathLst>
              <a:path h="9225608" w="9946747">
                <a:moveTo>
                  <a:pt x="9946747" y="0"/>
                </a:moveTo>
                <a:lnTo>
                  <a:pt x="0" y="0"/>
                </a:lnTo>
                <a:lnTo>
                  <a:pt x="0" y="9225608"/>
                </a:lnTo>
                <a:lnTo>
                  <a:pt x="9946747" y="9225608"/>
                </a:lnTo>
                <a:lnTo>
                  <a:pt x="9946747" y="0"/>
                </a:lnTo>
                <a:close/>
              </a:path>
            </a:pathLst>
          </a:custGeom>
          <a:blipFill>
            <a:blip r:embed="rId3"/>
            <a:stretch>
              <a:fillRect l="0" t="0" r="0" b="0"/>
            </a:stretch>
          </a:blipFill>
        </p:spPr>
      </p:sp>
      <p:sp>
        <p:nvSpPr>
          <p:cNvPr name="AutoShape 4" id="4"/>
          <p:cNvSpPr/>
          <p:nvPr/>
        </p:nvSpPr>
        <p:spPr>
          <a:xfrm>
            <a:off x="854562" y="6532271"/>
            <a:ext cx="16230600" cy="19050"/>
          </a:xfrm>
          <a:prstGeom prst="line">
            <a:avLst/>
          </a:prstGeom>
          <a:ln cap="flat" w="38100">
            <a:solidFill>
              <a:srgbClr val="1A55D8"/>
            </a:solidFill>
            <a:prstDash val="solid"/>
            <a:headEnd type="none" len="sm" w="sm"/>
            <a:tailEnd type="none" len="sm" w="sm"/>
          </a:ln>
        </p:spPr>
      </p:sp>
      <p:sp>
        <p:nvSpPr>
          <p:cNvPr name="TextBox 5" id="5"/>
          <p:cNvSpPr txBox="true"/>
          <p:nvPr/>
        </p:nvSpPr>
        <p:spPr>
          <a:xfrm rot="0">
            <a:off x="3959895" y="2927042"/>
            <a:ext cx="9398051" cy="3263240"/>
          </a:xfrm>
          <a:prstGeom prst="rect">
            <a:avLst/>
          </a:prstGeom>
        </p:spPr>
        <p:txBody>
          <a:bodyPr anchor="t" rtlCol="false" tIns="0" lIns="0" bIns="0" rIns="0">
            <a:spAutoFit/>
          </a:bodyPr>
          <a:lstStyle/>
          <a:p>
            <a:pPr algn="ctr">
              <a:lnSpc>
                <a:spcPts val="11878"/>
              </a:lnSpc>
            </a:pPr>
            <a:r>
              <a:rPr lang="en-US" b="true" sz="10998">
                <a:solidFill>
                  <a:srgbClr val="1A55D8"/>
                </a:solidFill>
                <a:latin typeface="Times New Roman MT Bold"/>
                <a:ea typeface="Times New Roman MT Bold"/>
                <a:cs typeface="Times New Roman MT Bold"/>
                <a:sym typeface="Times New Roman MT Bold"/>
              </a:rPr>
              <a:t>Thank You..!!</a:t>
            </a:r>
          </a:p>
          <a:p>
            <a:pPr algn="ctr">
              <a:lnSpc>
                <a:spcPts val="11878"/>
              </a:lnSpc>
            </a:pPr>
            <a:r>
              <a:rPr lang="en-US" b="true" sz="10998">
                <a:solidFill>
                  <a:srgbClr val="1A55D8"/>
                </a:solidFill>
                <a:latin typeface="Times New Roman MT Bold"/>
                <a:ea typeface="Times New Roman MT Bold"/>
                <a:cs typeface="Times New Roman MT Bold"/>
                <a:sym typeface="Times New Roman MT Bold"/>
              </a:rPr>
              <a:t>Any questions?</a:t>
            </a:r>
          </a:p>
        </p:txBody>
      </p:sp>
      <p:sp>
        <p:nvSpPr>
          <p:cNvPr name="Freeform 6" id="6"/>
          <p:cNvSpPr/>
          <p:nvPr/>
        </p:nvSpPr>
        <p:spPr>
          <a:xfrm flipH="false" flipV="false" rot="-10800000">
            <a:off x="16564331" y="9258300"/>
            <a:ext cx="1389937" cy="796055"/>
          </a:xfrm>
          <a:custGeom>
            <a:avLst/>
            <a:gdLst/>
            <a:ahLst/>
            <a:cxnLst/>
            <a:rect r="r" b="b" t="t" l="l"/>
            <a:pathLst>
              <a:path h="796055" w="1389937">
                <a:moveTo>
                  <a:pt x="1389938" y="796055"/>
                </a:moveTo>
                <a:lnTo>
                  <a:pt x="0" y="796055"/>
                </a:lnTo>
                <a:lnTo>
                  <a:pt x="0" y="0"/>
                </a:lnTo>
                <a:lnTo>
                  <a:pt x="1389938" y="0"/>
                </a:lnTo>
                <a:lnTo>
                  <a:pt x="1389938" y="796055"/>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5338" y="1660717"/>
            <a:ext cx="15667300" cy="2241697"/>
            <a:chOff x="0" y="0"/>
            <a:chExt cx="20889734" cy="2988929"/>
          </a:xfrm>
        </p:grpSpPr>
        <p:grpSp>
          <p:nvGrpSpPr>
            <p:cNvPr name="Group 4" id="4"/>
            <p:cNvGrpSpPr/>
            <p:nvPr/>
          </p:nvGrpSpPr>
          <p:grpSpPr>
            <a:xfrm rot="0">
              <a:off x="0" y="0"/>
              <a:ext cx="20889734" cy="2988929"/>
              <a:chOff x="0" y="0"/>
              <a:chExt cx="2571338" cy="367910"/>
            </a:xfrm>
          </p:grpSpPr>
          <p:sp>
            <p:nvSpPr>
              <p:cNvPr name="Freeform 5" id="5"/>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blipFill>
                <a:blip r:embed="rId4"/>
                <a:stretch>
                  <a:fillRect l="0" t="-146566" r="0" b="-146566"/>
                </a:stretch>
              </a:blipFill>
            </p:spPr>
          </p:sp>
        </p:grpSp>
        <p:grpSp>
          <p:nvGrpSpPr>
            <p:cNvPr name="Group 6" id="6"/>
            <p:cNvGrpSpPr/>
            <p:nvPr/>
          </p:nvGrpSpPr>
          <p:grpSpPr>
            <a:xfrm rot="0">
              <a:off x="0" y="0"/>
              <a:ext cx="20889734" cy="2988929"/>
              <a:chOff x="0" y="0"/>
              <a:chExt cx="2571338" cy="367910"/>
            </a:xfrm>
          </p:grpSpPr>
          <p:sp>
            <p:nvSpPr>
              <p:cNvPr name="Freeform 7" id="7"/>
              <p:cNvSpPr/>
              <p:nvPr/>
            </p:nvSpPr>
            <p:spPr>
              <a:xfrm flipH="false" flipV="false" rot="0">
                <a:off x="0" y="0"/>
                <a:ext cx="2571338" cy="367910"/>
              </a:xfrm>
              <a:custGeom>
                <a:avLst/>
                <a:gdLst/>
                <a:ahLst/>
                <a:cxnLst/>
                <a:rect r="r" b="b" t="t" l="l"/>
                <a:pathLst>
                  <a:path h="367910" w="2571338">
                    <a:moveTo>
                      <a:pt x="46646" y="0"/>
                    </a:moveTo>
                    <a:lnTo>
                      <a:pt x="2524692" y="0"/>
                    </a:lnTo>
                    <a:cubicBezTo>
                      <a:pt x="2537063" y="0"/>
                      <a:pt x="2548928" y="4914"/>
                      <a:pt x="2557675" y="13662"/>
                    </a:cubicBezTo>
                    <a:cubicBezTo>
                      <a:pt x="2566423" y="22410"/>
                      <a:pt x="2571338" y="34275"/>
                      <a:pt x="2571338" y="46646"/>
                    </a:cubicBezTo>
                    <a:lnTo>
                      <a:pt x="2571338" y="321264"/>
                    </a:lnTo>
                    <a:cubicBezTo>
                      <a:pt x="2571338" y="347026"/>
                      <a:pt x="2550453" y="367910"/>
                      <a:pt x="2524692" y="367910"/>
                    </a:cubicBezTo>
                    <a:lnTo>
                      <a:pt x="46646" y="367910"/>
                    </a:lnTo>
                    <a:cubicBezTo>
                      <a:pt x="20884" y="367910"/>
                      <a:pt x="0" y="347026"/>
                      <a:pt x="0" y="321264"/>
                    </a:cubicBezTo>
                    <a:lnTo>
                      <a:pt x="0" y="46646"/>
                    </a:lnTo>
                    <a:cubicBezTo>
                      <a:pt x="0" y="20884"/>
                      <a:pt x="20884" y="0"/>
                      <a:pt x="46646" y="0"/>
                    </a:cubicBezTo>
                    <a:close/>
                  </a:path>
                </a:pathLst>
              </a:custGeom>
              <a:solidFill>
                <a:srgbClr val="1A55D8">
                  <a:alpha val="77647"/>
                </a:srgbClr>
              </a:solidFill>
              <a:ln w="12700">
                <a:solidFill>
                  <a:srgbClr val="000000"/>
                </a:solidFill>
              </a:ln>
            </p:spPr>
          </p:sp>
        </p:grpSp>
      </p:grpSp>
      <p:sp>
        <p:nvSpPr>
          <p:cNvPr name="Freeform 8" id="8"/>
          <p:cNvSpPr/>
          <p:nvPr/>
        </p:nvSpPr>
        <p:spPr>
          <a:xfrm flipH="false" flipV="false" rot="0">
            <a:off x="13425100" y="871052"/>
            <a:ext cx="7613388" cy="7613388"/>
          </a:xfrm>
          <a:custGeom>
            <a:avLst/>
            <a:gdLst/>
            <a:ahLst/>
            <a:cxnLst/>
            <a:rect r="r" b="b" t="t" l="l"/>
            <a:pathLst>
              <a:path h="7613388" w="7613388">
                <a:moveTo>
                  <a:pt x="0" y="0"/>
                </a:moveTo>
                <a:lnTo>
                  <a:pt x="7613388" y="0"/>
                </a:lnTo>
                <a:lnTo>
                  <a:pt x="7613388" y="7613388"/>
                </a:lnTo>
                <a:lnTo>
                  <a:pt x="0" y="7613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73075" y="2145389"/>
            <a:ext cx="11038336" cy="1302608"/>
          </a:xfrm>
          <a:prstGeom prst="rect">
            <a:avLst/>
          </a:prstGeom>
        </p:spPr>
        <p:txBody>
          <a:bodyPr anchor="t" rtlCol="false" tIns="0" lIns="0" bIns="0" rIns="0">
            <a:spAutoFit/>
          </a:bodyPr>
          <a:lstStyle/>
          <a:p>
            <a:pPr algn="l">
              <a:lnSpc>
                <a:spcPts val="9106"/>
              </a:lnSpc>
            </a:pPr>
            <a:r>
              <a:rPr lang="en-US" sz="9198" spc="-570" b="true">
                <a:solidFill>
                  <a:srgbClr val="FFFFFF"/>
                </a:solidFill>
                <a:latin typeface="Poppins Bold"/>
                <a:ea typeface="Poppins Bold"/>
                <a:cs typeface="Poppins Bold"/>
                <a:sym typeface="Poppins Bold"/>
              </a:rPr>
              <a:t> Problem Statement</a:t>
            </a:r>
          </a:p>
        </p:txBody>
      </p:sp>
      <p:sp>
        <p:nvSpPr>
          <p:cNvPr name="TextBox 10" id="10"/>
          <p:cNvSpPr txBox="true"/>
          <p:nvPr/>
        </p:nvSpPr>
        <p:spPr>
          <a:xfrm rot="0">
            <a:off x="1438622" y="5684765"/>
            <a:ext cx="13496701" cy="1317625"/>
          </a:xfrm>
          <a:prstGeom prst="rect">
            <a:avLst/>
          </a:prstGeom>
        </p:spPr>
        <p:txBody>
          <a:bodyPr anchor="t" rtlCol="false" tIns="0" lIns="0" bIns="0" rIns="0">
            <a:spAutoFit/>
          </a:bodyPr>
          <a:lstStyle/>
          <a:p>
            <a:pPr algn="just">
              <a:lnSpc>
                <a:spcPts val="3499"/>
              </a:lnSpc>
              <a:spcBef>
                <a:spcPct val="0"/>
              </a:spcBef>
            </a:pPr>
            <a:r>
              <a:rPr lang="en-US" sz="2499">
                <a:solidFill>
                  <a:srgbClr val="1A55D8"/>
                </a:solidFill>
                <a:latin typeface="Poppins"/>
                <a:ea typeface="Poppins"/>
                <a:cs typeface="Poppins"/>
                <a:sym typeface="Poppins"/>
              </a:rPr>
              <a:t>Students face a lack of personalized, engaging, and syllabus-specific study materials; existing resources are generic, text-heavy, and fail to adapt to individual learning needs.</a:t>
            </a:r>
          </a:p>
        </p:txBody>
      </p:sp>
      <p:sp>
        <p:nvSpPr>
          <p:cNvPr name="Freeform 11" id="11"/>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075" y="326595"/>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5338" y="1660717"/>
            <a:ext cx="12740995" cy="2241697"/>
            <a:chOff x="0" y="0"/>
            <a:chExt cx="16987994" cy="2988929"/>
          </a:xfrm>
        </p:grpSpPr>
        <p:grpSp>
          <p:nvGrpSpPr>
            <p:cNvPr name="Group 4" id="4"/>
            <p:cNvGrpSpPr/>
            <p:nvPr/>
          </p:nvGrpSpPr>
          <p:grpSpPr>
            <a:xfrm rot="0">
              <a:off x="0" y="0"/>
              <a:ext cx="16987994" cy="2988929"/>
              <a:chOff x="0" y="0"/>
              <a:chExt cx="2091069" cy="367910"/>
            </a:xfrm>
          </p:grpSpPr>
          <p:sp>
            <p:nvSpPr>
              <p:cNvPr name="Freeform 5" id="5"/>
              <p:cNvSpPr/>
              <p:nvPr/>
            </p:nvSpPr>
            <p:spPr>
              <a:xfrm flipH="false" flipV="false" rot="0">
                <a:off x="0" y="0"/>
                <a:ext cx="2091069" cy="367910"/>
              </a:xfrm>
              <a:custGeom>
                <a:avLst/>
                <a:gdLst/>
                <a:ahLst/>
                <a:cxnLst/>
                <a:rect r="r" b="b" t="t" l="l"/>
                <a:pathLst>
                  <a:path h="367910" w="2091069">
                    <a:moveTo>
                      <a:pt x="57359" y="0"/>
                    </a:moveTo>
                    <a:lnTo>
                      <a:pt x="2033709" y="0"/>
                    </a:lnTo>
                    <a:cubicBezTo>
                      <a:pt x="2065388" y="0"/>
                      <a:pt x="2091069" y="25681"/>
                      <a:pt x="2091069" y="57359"/>
                    </a:cubicBezTo>
                    <a:lnTo>
                      <a:pt x="2091069" y="310551"/>
                    </a:lnTo>
                    <a:cubicBezTo>
                      <a:pt x="2091069" y="342229"/>
                      <a:pt x="2065388" y="367910"/>
                      <a:pt x="2033709" y="367910"/>
                    </a:cubicBezTo>
                    <a:lnTo>
                      <a:pt x="57359" y="367910"/>
                    </a:lnTo>
                    <a:cubicBezTo>
                      <a:pt x="25681" y="367910"/>
                      <a:pt x="0" y="342229"/>
                      <a:pt x="0" y="310551"/>
                    </a:cubicBezTo>
                    <a:lnTo>
                      <a:pt x="0" y="57359"/>
                    </a:lnTo>
                    <a:cubicBezTo>
                      <a:pt x="0" y="25681"/>
                      <a:pt x="25681" y="0"/>
                      <a:pt x="57359" y="0"/>
                    </a:cubicBezTo>
                    <a:close/>
                  </a:path>
                </a:pathLst>
              </a:custGeom>
              <a:blipFill>
                <a:blip r:embed="rId4"/>
                <a:stretch>
                  <a:fillRect l="0" t="-109852" r="0" b="-109852"/>
                </a:stretch>
              </a:blipFill>
            </p:spPr>
          </p:sp>
        </p:grpSp>
        <p:grpSp>
          <p:nvGrpSpPr>
            <p:cNvPr name="Group 6" id="6"/>
            <p:cNvGrpSpPr/>
            <p:nvPr/>
          </p:nvGrpSpPr>
          <p:grpSpPr>
            <a:xfrm rot="0">
              <a:off x="0" y="0"/>
              <a:ext cx="16987994" cy="2988929"/>
              <a:chOff x="0" y="0"/>
              <a:chExt cx="2091069" cy="367910"/>
            </a:xfrm>
          </p:grpSpPr>
          <p:sp>
            <p:nvSpPr>
              <p:cNvPr name="Freeform 7" id="7"/>
              <p:cNvSpPr/>
              <p:nvPr/>
            </p:nvSpPr>
            <p:spPr>
              <a:xfrm flipH="false" flipV="false" rot="0">
                <a:off x="0" y="0"/>
                <a:ext cx="2091069" cy="367910"/>
              </a:xfrm>
              <a:custGeom>
                <a:avLst/>
                <a:gdLst/>
                <a:ahLst/>
                <a:cxnLst/>
                <a:rect r="r" b="b" t="t" l="l"/>
                <a:pathLst>
                  <a:path h="367910" w="2091069">
                    <a:moveTo>
                      <a:pt x="57359" y="0"/>
                    </a:moveTo>
                    <a:lnTo>
                      <a:pt x="2033709" y="0"/>
                    </a:lnTo>
                    <a:cubicBezTo>
                      <a:pt x="2065388" y="0"/>
                      <a:pt x="2091069" y="25681"/>
                      <a:pt x="2091069" y="57359"/>
                    </a:cubicBezTo>
                    <a:lnTo>
                      <a:pt x="2091069" y="310551"/>
                    </a:lnTo>
                    <a:cubicBezTo>
                      <a:pt x="2091069" y="342229"/>
                      <a:pt x="2065388" y="367910"/>
                      <a:pt x="2033709" y="367910"/>
                    </a:cubicBezTo>
                    <a:lnTo>
                      <a:pt x="57359" y="367910"/>
                    </a:lnTo>
                    <a:cubicBezTo>
                      <a:pt x="25681" y="367910"/>
                      <a:pt x="0" y="342229"/>
                      <a:pt x="0" y="310551"/>
                    </a:cubicBezTo>
                    <a:lnTo>
                      <a:pt x="0" y="57359"/>
                    </a:lnTo>
                    <a:cubicBezTo>
                      <a:pt x="0" y="25681"/>
                      <a:pt x="25681" y="0"/>
                      <a:pt x="57359" y="0"/>
                    </a:cubicBezTo>
                    <a:close/>
                  </a:path>
                </a:pathLst>
              </a:custGeom>
              <a:solidFill>
                <a:srgbClr val="1A55D8">
                  <a:alpha val="77647"/>
                </a:srgbClr>
              </a:solidFill>
              <a:ln w="12700">
                <a:solidFill>
                  <a:srgbClr val="000000"/>
                </a:solidFill>
              </a:ln>
            </p:spPr>
          </p:sp>
        </p:grpSp>
      </p:grpSp>
      <p:sp>
        <p:nvSpPr>
          <p:cNvPr name="Freeform 8" id="8"/>
          <p:cNvSpPr/>
          <p:nvPr/>
        </p:nvSpPr>
        <p:spPr>
          <a:xfrm flipH="false" flipV="false" rot="0">
            <a:off x="12730132" y="-1025128"/>
            <a:ext cx="7613388" cy="7613388"/>
          </a:xfrm>
          <a:custGeom>
            <a:avLst/>
            <a:gdLst/>
            <a:ahLst/>
            <a:cxnLst/>
            <a:rect r="r" b="b" t="t" l="l"/>
            <a:pathLst>
              <a:path h="7613388" w="7613388">
                <a:moveTo>
                  <a:pt x="0" y="0"/>
                </a:moveTo>
                <a:lnTo>
                  <a:pt x="7613387" y="0"/>
                </a:lnTo>
                <a:lnTo>
                  <a:pt x="7613387" y="7613387"/>
                </a:lnTo>
                <a:lnTo>
                  <a:pt x="0" y="7613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73075" y="2145389"/>
            <a:ext cx="6356248" cy="1302608"/>
          </a:xfrm>
          <a:prstGeom prst="rect">
            <a:avLst/>
          </a:prstGeom>
        </p:spPr>
        <p:txBody>
          <a:bodyPr anchor="t" rtlCol="false" tIns="0" lIns="0" bIns="0" rIns="0">
            <a:spAutoFit/>
          </a:bodyPr>
          <a:lstStyle/>
          <a:p>
            <a:pPr algn="l">
              <a:lnSpc>
                <a:spcPts val="9106"/>
              </a:lnSpc>
            </a:pPr>
            <a:r>
              <a:rPr lang="en-US" sz="9198" spc="-570" b="true">
                <a:solidFill>
                  <a:srgbClr val="FFFFFF"/>
                </a:solidFill>
                <a:latin typeface="Poppins Bold"/>
                <a:ea typeface="Poppins Bold"/>
                <a:cs typeface="Poppins Bold"/>
                <a:sym typeface="Poppins Bold"/>
              </a:rPr>
              <a:t>Objectives</a:t>
            </a:r>
          </a:p>
        </p:txBody>
      </p:sp>
      <p:sp>
        <p:nvSpPr>
          <p:cNvPr name="TextBox 10" id="10"/>
          <p:cNvSpPr txBox="true"/>
          <p:nvPr/>
        </p:nvSpPr>
        <p:spPr>
          <a:xfrm rot="0">
            <a:off x="473075" y="4626314"/>
            <a:ext cx="16513047" cy="4384675"/>
          </a:xfrm>
          <a:prstGeom prst="rect">
            <a:avLst/>
          </a:prstGeom>
        </p:spPr>
        <p:txBody>
          <a:bodyPr anchor="t" rtlCol="false" tIns="0" lIns="0" bIns="0" rIns="0">
            <a:spAutoFit/>
          </a:bodyPr>
          <a:lstStyle/>
          <a:p>
            <a:pPr algn="just" marL="539748" indent="-269874" lvl="1">
              <a:lnSpc>
                <a:spcPts val="3499"/>
              </a:lnSpc>
              <a:buFont typeface="Arial"/>
              <a:buChar char="•"/>
            </a:pPr>
            <a:r>
              <a:rPr lang="en-US" sz="2499">
                <a:solidFill>
                  <a:srgbClr val="1A55D8"/>
                </a:solidFill>
                <a:latin typeface="Poppins"/>
                <a:ea typeface="Poppins"/>
                <a:cs typeface="Poppins"/>
                <a:sym typeface="Poppins"/>
              </a:rPr>
              <a:t>To design and implement an AI-powered study resource synthesizer.</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To</a:t>
            </a:r>
            <a:r>
              <a:rPr lang="en-US" sz="2499">
                <a:solidFill>
                  <a:srgbClr val="1A55D8"/>
                </a:solidFill>
                <a:latin typeface="Poppins"/>
                <a:ea typeface="Poppins"/>
                <a:cs typeface="Poppins"/>
                <a:sym typeface="Poppins"/>
              </a:rPr>
              <a:t> integrate Autoencoders, GANs, Transformers, and Diffusion models for multi-modal content generation.</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To create concise summaries, diverse question banks, simplified diagrams, and STEM illustrations automatically.</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To ensure pe</a:t>
            </a:r>
            <a:r>
              <a:rPr lang="en-US" sz="2499">
                <a:solidFill>
                  <a:srgbClr val="1A55D8"/>
                </a:solidFill>
                <a:latin typeface="Poppins"/>
                <a:ea typeface="Poppins"/>
                <a:cs typeface="Poppins"/>
                <a:sym typeface="Poppins"/>
              </a:rPr>
              <a:t>rsonalized content delivery based on grade level, syllabus, and learner preferences.</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To make learning more accessible, engaging, and exam-oriented.</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To improve time efficiency by reducing manual note-making and question preparation.</a:t>
            </a:r>
          </a:p>
          <a:p>
            <a:pPr algn="just" marL="539748" indent="-269874" lvl="1">
              <a:lnSpc>
                <a:spcPts val="3499"/>
              </a:lnSpc>
              <a:buFont typeface="Arial"/>
              <a:buChar char="•"/>
            </a:pPr>
            <a:r>
              <a:rPr lang="en-US" sz="2499">
                <a:solidFill>
                  <a:srgbClr val="1A55D8"/>
                </a:solidFill>
                <a:latin typeface="Poppins"/>
                <a:ea typeface="Poppins"/>
                <a:cs typeface="Poppins"/>
                <a:sym typeface="Poppins"/>
              </a:rPr>
              <a:t>To provide a scalable solution that can be adapted for schools, universities, and competitive exams.</a:t>
            </a:r>
          </a:p>
          <a:p>
            <a:pPr algn="just" marL="539748" indent="-269874" lvl="1">
              <a:lnSpc>
                <a:spcPts val="3499"/>
              </a:lnSpc>
              <a:spcBef>
                <a:spcPct val="0"/>
              </a:spcBef>
              <a:buFont typeface="Arial"/>
              <a:buChar char="•"/>
            </a:pPr>
            <a:r>
              <a:rPr lang="en-US" sz="2499">
                <a:solidFill>
                  <a:srgbClr val="1A55D8"/>
                </a:solidFill>
                <a:latin typeface="Poppins"/>
                <a:ea typeface="Poppins"/>
                <a:cs typeface="Poppins"/>
                <a:sym typeface="Poppins"/>
              </a:rPr>
              <a:t>To explore the potential of Generative AI in sustainable and inclusive education.</a:t>
            </a:r>
          </a:p>
        </p:txBody>
      </p:sp>
      <p:sp>
        <p:nvSpPr>
          <p:cNvPr name="Freeform 11" id="11"/>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58653" y="2625353"/>
            <a:ext cx="14658693" cy="12514859"/>
          </a:xfrm>
          <a:custGeom>
            <a:avLst/>
            <a:gdLst/>
            <a:ahLst/>
            <a:cxnLst/>
            <a:rect r="r" b="b" t="t" l="l"/>
            <a:pathLst>
              <a:path h="12514859" w="14658693">
                <a:moveTo>
                  <a:pt x="0" y="0"/>
                </a:moveTo>
                <a:lnTo>
                  <a:pt x="14658694" y="0"/>
                </a:lnTo>
                <a:lnTo>
                  <a:pt x="14658694" y="12514859"/>
                </a:lnTo>
                <a:lnTo>
                  <a:pt x="0" y="12514859"/>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897214" y="-4764258"/>
            <a:ext cx="14658693" cy="12514859"/>
          </a:xfrm>
          <a:custGeom>
            <a:avLst/>
            <a:gdLst/>
            <a:ahLst/>
            <a:cxnLst/>
            <a:rect r="r" b="b" t="t" l="l"/>
            <a:pathLst>
              <a:path h="12514859" w="14658693">
                <a:moveTo>
                  <a:pt x="0" y="0"/>
                </a:moveTo>
                <a:lnTo>
                  <a:pt x="14658693" y="0"/>
                </a:lnTo>
                <a:lnTo>
                  <a:pt x="14658693" y="12514859"/>
                </a:lnTo>
                <a:lnTo>
                  <a:pt x="0" y="12514859"/>
                </a:lnTo>
                <a:lnTo>
                  <a:pt x="0" y="0"/>
                </a:lnTo>
                <a:close/>
              </a:path>
            </a:pathLst>
          </a:custGeom>
          <a:blipFill>
            <a:blip r:embed="rId2">
              <a:alphaModFix amt="65000"/>
            </a:blip>
            <a:stretch>
              <a:fillRect l="0" t="0" r="0" b="0"/>
            </a:stretch>
          </a:blipFill>
        </p:spPr>
      </p:sp>
      <p:sp>
        <p:nvSpPr>
          <p:cNvPr name="Freeform 4" id="4"/>
          <p:cNvSpPr/>
          <p:nvPr/>
        </p:nvSpPr>
        <p:spPr>
          <a:xfrm flipH="false" flipV="false" rot="3071232">
            <a:off x="11765638" y="-1277425"/>
            <a:ext cx="6933676" cy="10606005"/>
          </a:xfrm>
          <a:custGeom>
            <a:avLst/>
            <a:gdLst/>
            <a:ahLst/>
            <a:cxnLst/>
            <a:rect r="r" b="b" t="t" l="l"/>
            <a:pathLst>
              <a:path h="10606005" w="6933676">
                <a:moveTo>
                  <a:pt x="0" y="0"/>
                </a:moveTo>
                <a:lnTo>
                  <a:pt x="6933676" y="0"/>
                </a:lnTo>
                <a:lnTo>
                  <a:pt x="6933676" y="10606005"/>
                </a:lnTo>
                <a:lnTo>
                  <a:pt x="0" y="10606005"/>
                </a:lnTo>
                <a:lnTo>
                  <a:pt x="0" y="0"/>
                </a:lnTo>
                <a:close/>
              </a:path>
            </a:pathLst>
          </a:custGeom>
          <a:blipFill>
            <a:blip r:embed="rId3"/>
            <a:stretch>
              <a:fillRect l="0" t="0" r="0" b="0"/>
            </a:stretch>
          </a:blipFill>
        </p:spPr>
      </p:sp>
      <p:grpSp>
        <p:nvGrpSpPr>
          <p:cNvPr name="Group 5" id="5"/>
          <p:cNvGrpSpPr/>
          <p:nvPr/>
        </p:nvGrpSpPr>
        <p:grpSpPr>
          <a:xfrm rot="1478200">
            <a:off x="12200772" y="2026820"/>
            <a:ext cx="3884392" cy="6063478"/>
            <a:chOff x="0" y="0"/>
            <a:chExt cx="989064" cy="1543914"/>
          </a:xfrm>
        </p:grpSpPr>
        <p:sp>
          <p:nvSpPr>
            <p:cNvPr name="Freeform 6" id="6"/>
            <p:cNvSpPr/>
            <p:nvPr/>
          </p:nvSpPr>
          <p:spPr>
            <a:xfrm flipH="false" flipV="false" rot="0">
              <a:off x="0" y="0"/>
              <a:ext cx="989064" cy="1543914"/>
            </a:xfrm>
            <a:custGeom>
              <a:avLst/>
              <a:gdLst/>
              <a:ahLst/>
              <a:cxnLst/>
              <a:rect r="r" b="b" t="t" l="l"/>
              <a:pathLst>
                <a:path h="1543914" w="989064">
                  <a:moveTo>
                    <a:pt x="45841" y="0"/>
                  </a:moveTo>
                  <a:lnTo>
                    <a:pt x="943223" y="0"/>
                  </a:lnTo>
                  <a:cubicBezTo>
                    <a:pt x="955381" y="0"/>
                    <a:pt x="967041" y="4830"/>
                    <a:pt x="975638" y="13426"/>
                  </a:cubicBezTo>
                  <a:cubicBezTo>
                    <a:pt x="984234" y="22023"/>
                    <a:pt x="989064" y="33683"/>
                    <a:pt x="989064" y="45841"/>
                  </a:cubicBezTo>
                  <a:lnTo>
                    <a:pt x="989064" y="1498073"/>
                  </a:lnTo>
                  <a:cubicBezTo>
                    <a:pt x="989064" y="1523391"/>
                    <a:pt x="968540" y="1543914"/>
                    <a:pt x="943223" y="1543914"/>
                  </a:cubicBezTo>
                  <a:lnTo>
                    <a:pt x="45841" y="1543914"/>
                  </a:lnTo>
                  <a:cubicBezTo>
                    <a:pt x="20524" y="1543914"/>
                    <a:pt x="0" y="1523391"/>
                    <a:pt x="0" y="1498073"/>
                  </a:cubicBezTo>
                  <a:lnTo>
                    <a:pt x="0" y="45841"/>
                  </a:lnTo>
                  <a:cubicBezTo>
                    <a:pt x="0" y="33683"/>
                    <a:pt x="4830" y="22023"/>
                    <a:pt x="13426" y="13426"/>
                  </a:cubicBezTo>
                  <a:cubicBezTo>
                    <a:pt x="22023" y="4830"/>
                    <a:pt x="33683" y="0"/>
                    <a:pt x="45841" y="0"/>
                  </a:cubicBezTo>
                  <a:close/>
                </a:path>
              </a:pathLst>
            </a:custGeom>
            <a:blipFill>
              <a:blip r:embed="rId4"/>
              <a:stretch>
                <a:fillRect l="-67147" t="0" r="-67147" b="0"/>
              </a:stretch>
            </a:blipFill>
          </p:spPr>
        </p:sp>
      </p:grpSp>
      <p:sp>
        <p:nvSpPr>
          <p:cNvPr name="Freeform 7" id="7"/>
          <p:cNvSpPr/>
          <p:nvPr/>
        </p:nvSpPr>
        <p:spPr>
          <a:xfrm flipH="false" flipV="false" rot="0">
            <a:off x="857250" y="686756"/>
            <a:ext cx="459324" cy="544457"/>
          </a:xfrm>
          <a:custGeom>
            <a:avLst/>
            <a:gdLst/>
            <a:ahLst/>
            <a:cxnLst/>
            <a:rect r="r" b="b" t="t" l="l"/>
            <a:pathLst>
              <a:path h="544457" w="459324">
                <a:moveTo>
                  <a:pt x="0" y="0"/>
                </a:moveTo>
                <a:lnTo>
                  <a:pt x="459324" y="0"/>
                </a:lnTo>
                <a:lnTo>
                  <a:pt x="459324" y="544457"/>
                </a:lnTo>
                <a:lnTo>
                  <a:pt x="0" y="5444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361749">
            <a:off x="13215869" y="4184966"/>
            <a:ext cx="1747186" cy="1747186"/>
          </a:xfrm>
          <a:custGeom>
            <a:avLst/>
            <a:gdLst/>
            <a:ahLst/>
            <a:cxnLst/>
            <a:rect r="r" b="b" t="t" l="l"/>
            <a:pathLst>
              <a:path h="1747186" w="1747186">
                <a:moveTo>
                  <a:pt x="0" y="0"/>
                </a:moveTo>
                <a:lnTo>
                  <a:pt x="1747186" y="0"/>
                </a:lnTo>
                <a:lnTo>
                  <a:pt x="1747186" y="1747186"/>
                </a:lnTo>
                <a:lnTo>
                  <a:pt x="0" y="17471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573682" y="2356728"/>
            <a:ext cx="5330693" cy="2391126"/>
          </a:xfrm>
          <a:prstGeom prst="rect">
            <a:avLst/>
          </a:prstGeom>
        </p:spPr>
        <p:txBody>
          <a:bodyPr anchor="t" rtlCol="false" tIns="0" lIns="0" bIns="0" rIns="0">
            <a:spAutoFit/>
          </a:bodyPr>
          <a:lstStyle/>
          <a:p>
            <a:pPr algn="just">
              <a:lnSpc>
                <a:spcPts val="8852"/>
              </a:lnSpc>
            </a:pPr>
            <a:r>
              <a:rPr lang="en-US" b="true" sz="8941" spc="-554">
                <a:solidFill>
                  <a:srgbClr val="1A55D8"/>
                </a:solidFill>
                <a:latin typeface="Poppins Bold"/>
                <a:ea typeface="Poppins Bold"/>
                <a:cs typeface="Poppins Bold"/>
                <a:sym typeface="Poppins Bold"/>
              </a:rPr>
              <a:t>Dataset Selection</a:t>
            </a:r>
          </a:p>
        </p:txBody>
      </p:sp>
      <p:sp>
        <p:nvSpPr>
          <p:cNvPr name="TextBox 10" id="10"/>
          <p:cNvSpPr txBox="true"/>
          <p:nvPr/>
        </p:nvSpPr>
        <p:spPr>
          <a:xfrm rot="0">
            <a:off x="708803" y="5086350"/>
            <a:ext cx="9970905" cy="4090035"/>
          </a:xfrm>
          <a:prstGeom prst="rect">
            <a:avLst/>
          </a:prstGeom>
        </p:spPr>
        <p:txBody>
          <a:bodyPr anchor="t" rtlCol="false" tIns="0" lIns="0" bIns="0" rIns="0">
            <a:spAutoFit/>
          </a:bodyPr>
          <a:lstStyle/>
          <a:p>
            <a:pPr algn="just" marL="453390" indent="-226695" lvl="1">
              <a:lnSpc>
                <a:spcPts val="2940"/>
              </a:lnSpc>
              <a:buFont typeface="Arial"/>
              <a:buChar char="•"/>
            </a:pPr>
            <a:r>
              <a:rPr lang="en-US" b="true" sz="2100">
                <a:solidFill>
                  <a:srgbClr val="1A55D8"/>
                </a:solidFill>
                <a:latin typeface="Poppins Bold"/>
                <a:ea typeface="Poppins Bold"/>
                <a:cs typeface="Poppins Bold"/>
                <a:sym typeface="Poppins Bold"/>
              </a:rPr>
              <a:t>Chosen Dataset:</a:t>
            </a:r>
            <a:r>
              <a:rPr lang="en-US" sz="2100">
                <a:solidFill>
                  <a:srgbClr val="1A55D8"/>
                </a:solidFill>
                <a:latin typeface="Poppins"/>
                <a:ea typeface="Poppins"/>
                <a:cs typeface="Poppins"/>
                <a:sym typeface="Poppins"/>
              </a:rPr>
              <a:t> ScienceQA (Multimodal Dataset for STEM Learning)</a:t>
            </a:r>
          </a:p>
          <a:p>
            <a:pPr algn="just" marL="453390" indent="-226695" lvl="1">
              <a:lnSpc>
                <a:spcPts val="2940"/>
              </a:lnSpc>
              <a:buFont typeface="Arial"/>
              <a:buChar char="•"/>
            </a:pPr>
            <a:r>
              <a:rPr lang="en-US" b="true" sz="2100">
                <a:solidFill>
                  <a:srgbClr val="1A55D8"/>
                </a:solidFill>
                <a:latin typeface="Poppins Bold"/>
                <a:ea typeface="Poppins Bold"/>
                <a:cs typeface="Poppins Bold"/>
                <a:sym typeface="Poppins Bold"/>
              </a:rPr>
              <a:t>Features:</a:t>
            </a:r>
          </a:p>
          <a:p>
            <a:pPr algn="just" marL="906780" indent="-302260" lvl="2">
              <a:lnSpc>
                <a:spcPts val="2940"/>
              </a:lnSpc>
              <a:buFont typeface="Arial"/>
              <a:buChar char="⚬"/>
            </a:pPr>
            <a:r>
              <a:rPr lang="en-US" sz="2100">
                <a:solidFill>
                  <a:srgbClr val="1A55D8"/>
                </a:solidFill>
                <a:latin typeface="Poppins"/>
                <a:ea typeface="Poppins"/>
                <a:cs typeface="Poppins"/>
                <a:sym typeface="Poppins"/>
              </a:rPr>
              <a:t>Contains 21,208 questions across science subjects (physics, chemistry, biology, earth science).</a:t>
            </a:r>
          </a:p>
          <a:p>
            <a:pPr algn="just" marL="906780" indent="-302260" lvl="2">
              <a:lnSpc>
                <a:spcPts val="2940"/>
              </a:lnSpc>
              <a:buFont typeface="Arial"/>
              <a:buChar char="⚬"/>
            </a:pPr>
            <a:r>
              <a:rPr lang="en-US" sz="2100">
                <a:solidFill>
                  <a:srgbClr val="1A55D8"/>
                </a:solidFill>
                <a:latin typeface="Poppins"/>
                <a:ea typeface="Poppins"/>
                <a:cs typeface="Poppins"/>
                <a:sym typeface="Poppins"/>
              </a:rPr>
              <a:t>Multimodal inputs → questions, detailed answers, explanatory text, and diagrams/images.</a:t>
            </a:r>
          </a:p>
          <a:p>
            <a:pPr algn="just" marL="906780" indent="-302260" lvl="2">
              <a:lnSpc>
                <a:spcPts val="2940"/>
              </a:lnSpc>
              <a:buFont typeface="Arial"/>
              <a:buChar char="⚬"/>
            </a:pPr>
            <a:r>
              <a:rPr lang="en-US" sz="2100">
                <a:solidFill>
                  <a:srgbClr val="1A55D8"/>
                </a:solidFill>
                <a:latin typeface="Poppins"/>
                <a:ea typeface="Poppins"/>
                <a:cs typeface="Poppins"/>
                <a:sym typeface="Poppins"/>
              </a:rPr>
              <a:t>Covers elementary to high school grade levels.</a:t>
            </a:r>
          </a:p>
          <a:p>
            <a:pPr algn="just" marL="453390" indent="-226695" lvl="1">
              <a:lnSpc>
                <a:spcPts val="2940"/>
              </a:lnSpc>
              <a:buFont typeface="Arial"/>
              <a:buChar char="•"/>
            </a:pPr>
            <a:r>
              <a:rPr lang="en-US" b="true" sz="2100">
                <a:solidFill>
                  <a:srgbClr val="1A55D8"/>
                </a:solidFill>
                <a:latin typeface="Poppins Bold"/>
                <a:ea typeface="Poppins Bold"/>
                <a:cs typeface="Poppins Bold"/>
                <a:sym typeface="Poppins Bold"/>
              </a:rPr>
              <a:t>Why Selected for EduGen:</a:t>
            </a:r>
          </a:p>
          <a:p>
            <a:pPr algn="just" marL="906780" indent="-302260" lvl="2">
              <a:lnSpc>
                <a:spcPts val="2940"/>
              </a:lnSpc>
              <a:buFont typeface="Arial"/>
              <a:buChar char="⚬"/>
            </a:pPr>
            <a:r>
              <a:rPr lang="en-US" sz="2100">
                <a:solidFill>
                  <a:srgbClr val="1A55D8"/>
                </a:solidFill>
                <a:latin typeface="Poppins"/>
                <a:ea typeface="Poppins"/>
                <a:cs typeface="Poppins"/>
                <a:sym typeface="Poppins"/>
              </a:rPr>
              <a:t>Provides both textual (questions, explanations) and visual content (diagrams) → aligns with EduGen’s goal of generating summaries, Q-banks, and illustrations.</a:t>
            </a:r>
          </a:p>
        </p:txBody>
      </p:sp>
      <p:sp>
        <p:nvSpPr>
          <p:cNvPr name="TextBox 11" id="11"/>
          <p:cNvSpPr txBox="true"/>
          <p:nvPr/>
        </p:nvSpPr>
        <p:spPr>
          <a:xfrm rot="1474756">
            <a:off x="12070163" y="6623387"/>
            <a:ext cx="2570532" cy="960088"/>
          </a:xfrm>
          <a:prstGeom prst="rect">
            <a:avLst/>
          </a:prstGeom>
        </p:spPr>
        <p:txBody>
          <a:bodyPr anchor="t" rtlCol="false" tIns="0" lIns="0" bIns="0" rIns="0">
            <a:spAutoFit/>
          </a:bodyPr>
          <a:lstStyle/>
          <a:p>
            <a:pPr algn="just">
              <a:lnSpc>
                <a:spcPts val="3781"/>
              </a:lnSpc>
            </a:pPr>
            <a:r>
              <a:rPr lang="en-US" sz="2701" u="sng">
                <a:solidFill>
                  <a:srgbClr val="195CF1"/>
                </a:solidFill>
                <a:latin typeface="Poppins"/>
                <a:ea typeface="Poppins"/>
                <a:cs typeface="Poppins"/>
                <a:sym typeface="Poppins"/>
                <a:hlinkClick r:id="rId9" tooltip="https://scienceqa.github.io"/>
              </a:rPr>
              <a:t>ScienceQA Dataset Link</a:t>
            </a:r>
          </a:p>
        </p:txBody>
      </p:sp>
      <p:sp>
        <p:nvSpPr>
          <p:cNvPr name="TextBox 12" id="12"/>
          <p:cNvSpPr txBox="true"/>
          <p:nvPr/>
        </p:nvSpPr>
        <p:spPr>
          <a:xfrm rot="1479471">
            <a:off x="13698580" y="2692021"/>
            <a:ext cx="2790676" cy="950794"/>
          </a:xfrm>
          <a:prstGeom prst="rect">
            <a:avLst/>
          </a:prstGeom>
        </p:spPr>
        <p:txBody>
          <a:bodyPr anchor="t" rtlCol="false" tIns="0" lIns="0" bIns="0" rIns="0">
            <a:spAutoFit/>
          </a:bodyPr>
          <a:lstStyle/>
          <a:p>
            <a:pPr algn="ctr">
              <a:lnSpc>
                <a:spcPts val="3580"/>
              </a:lnSpc>
            </a:pPr>
            <a:r>
              <a:rPr lang="en-US" b="true" sz="3410">
                <a:solidFill>
                  <a:srgbClr val="195CF1"/>
                </a:solidFill>
                <a:latin typeface="Poppins Bold"/>
                <a:ea typeface="Poppins Bold"/>
                <a:cs typeface="Poppins Bold"/>
                <a:sym typeface="Poppins Bold"/>
              </a:rPr>
              <a:t>DATASET SELECTION</a:t>
            </a:r>
          </a:p>
        </p:txBody>
      </p:sp>
      <p:sp>
        <p:nvSpPr>
          <p:cNvPr name="Freeform 13" id="13"/>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621" y="589315"/>
            <a:ext cx="15974126" cy="2670810"/>
          </a:xfrm>
          <a:prstGeom prst="rect">
            <a:avLst/>
          </a:prstGeom>
        </p:spPr>
        <p:txBody>
          <a:bodyPr anchor="t" rtlCol="false" tIns="0" lIns="0" bIns="0" rIns="0">
            <a:spAutoFit/>
          </a:bodyPr>
          <a:lstStyle/>
          <a:p>
            <a:pPr algn="l">
              <a:lnSpc>
                <a:spcPts val="9720"/>
              </a:lnSpc>
            </a:pPr>
            <a:r>
              <a:rPr lang="en-US" b="true" sz="9000">
                <a:solidFill>
                  <a:srgbClr val="1A55D8"/>
                </a:solidFill>
                <a:latin typeface="Times New Roman MT Bold"/>
                <a:ea typeface="Times New Roman MT Bold"/>
                <a:cs typeface="Times New Roman MT Bold"/>
                <a:sym typeface="Times New Roman MT Bold"/>
              </a:rPr>
              <a:t>Literature </a:t>
            </a:r>
          </a:p>
          <a:p>
            <a:pPr algn="l">
              <a:lnSpc>
                <a:spcPts val="9720"/>
              </a:lnSpc>
            </a:pPr>
            <a:r>
              <a:rPr lang="en-US" b="true" sz="9000">
                <a:solidFill>
                  <a:srgbClr val="1A55D8"/>
                </a:solidFill>
                <a:latin typeface="Times New Roman MT Bold"/>
                <a:ea typeface="Times New Roman MT Bold"/>
                <a:cs typeface="Times New Roman MT Bold"/>
                <a:sym typeface="Times New Roman MT Bold"/>
              </a:rPr>
              <a:t>Survey</a:t>
            </a:r>
          </a:p>
        </p:txBody>
      </p:sp>
      <p:sp>
        <p:nvSpPr>
          <p:cNvPr name="Freeform 3" id="3"/>
          <p:cNvSpPr/>
          <p:nvPr/>
        </p:nvSpPr>
        <p:spPr>
          <a:xfrm flipH="false" flipV="false" rot="0">
            <a:off x="10958653" y="5143500"/>
            <a:ext cx="14658693" cy="12514859"/>
          </a:xfrm>
          <a:custGeom>
            <a:avLst/>
            <a:gdLst/>
            <a:ahLst/>
            <a:cxnLst/>
            <a:rect r="r" b="b" t="t" l="l"/>
            <a:pathLst>
              <a:path h="12514859" w="14658693">
                <a:moveTo>
                  <a:pt x="0" y="0"/>
                </a:moveTo>
                <a:lnTo>
                  <a:pt x="14658694" y="0"/>
                </a:lnTo>
                <a:lnTo>
                  <a:pt x="14658694" y="12514859"/>
                </a:lnTo>
                <a:lnTo>
                  <a:pt x="0" y="12514859"/>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14815155" y="-1248182"/>
            <a:ext cx="4508307" cy="4508307"/>
          </a:xfrm>
          <a:custGeom>
            <a:avLst/>
            <a:gdLst/>
            <a:ahLst/>
            <a:cxnLst/>
            <a:rect r="r" b="b" t="t" l="l"/>
            <a:pathLst>
              <a:path h="4508307" w="4508307">
                <a:moveTo>
                  <a:pt x="0" y="0"/>
                </a:moveTo>
                <a:lnTo>
                  <a:pt x="4508307" y="0"/>
                </a:lnTo>
                <a:lnTo>
                  <a:pt x="4508307" y="4508307"/>
                </a:lnTo>
                <a:lnTo>
                  <a:pt x="0" y="4508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14693" y="3260125"/>
            <a:ext cx="14658693" cy="12514859"/>
          </a:xfrm>
          <a:custGeom>
            <a:avLst/>
            <a:gdLst/>
            <a:ahLst/>
            <a:cxnLst/>
            <a:rect r="r" b="b" t="t" l="l"/>
            <a:pathLst>
              <a:path h="12514859" w="14658693">
                <a:moveTo>
                  <a:pt x="0" y="0"/>
                </a:moveTo>
                <a:lnTo>
                  <a:pt x="14658693" y="0"/>
                </a:lnTo>
                <a:lnTo>
                  <a:pt x="14658693" y="12514859"/>
                </a:lnTo>
                <a:lnTo>
                  <a:pt x="0" y="12514859"/>
                </a:lnTo>
                <a:lnTo>
                  <a:pt x="0" y="0"/>
                </a:lnTo>
                <a:close/>
              </a:path>
            </a:pathLst>
          </a:custGeom>
          <a:blipFill>
            <a:blip r:embed="rId2">
              <a:alphaModFix amt="65000"/>
            </a:blip>
            <a:stretch>
              <a:fillRect l="0" t="0" r="0" b="0"/>
            </a:stretch>
          </a:blipFill>
        </p:spPr>
      </p:sp>
      <p:sp>
        <p:nvSpPr>
          <p:cNvPr name="Freeform 6" id="6"/>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5521609" y="2290045"/>
            <a:ext cx="8872884" cy="8229600"/>
          </a:xfrm>
          <a:custGeom>
            <a:avLst/>
            <a:gdLst/>
            <a:ahLst/>
            <a:cxnLst/>
            <a:rect r="r" b="b" t="t" l="l"/>
            <a:pathLst>
              <a:path h="8229600" w="8872884">
                <a:moveTo>
                  <a:pt x="8872884" y="0"/>
                </a:moveTo>
                <a:lnTo>
                  <a:pt x="0" y="0"/>
                </a:lnTo>
                <a:lnTo>
                  <a:pt x="0" y="8229600"/>
                </a:lnTo>
                <a:lnTo>
                  <a:pt x="8872884" y="8229600"/>
                </a:lnTo>
                <a:lnTo>
                  <a:pt x="8872884"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0" y="0"/>
          <a:ext cx="18288000" cy="10287000"/>
        </p:xfrm>
        <a:graphic>
          <a:graphicData uri="http://schemas.openxmlformats.org/drawingml/2006/table">
            <a:tbl>
              <a:tblPr/>
              <a:tblGrid>
                <a:gridCol w="1662283"/>
                <a:gridCol w="3381197"/>
                <a:gridCol w="1836669"/>
                <a:gridCol w="5248662"/>
                <a:gridCol w="6159190"/>
              </a:tblGrid>
              <a:tr h="1493204">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Serial No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Ti</a:t>
                      </a:r>
                      <a:r>
                        <a:rPr lang="en-US" sz="2499" b="true">
                          <a:solidFill>
                            <a:srgbClr val="000000"/>
                          </a:solidFill>
                          <a:latin typeface="Times New Roman MT Bold"/>
                          <a:ea typeface="Times New Roman MT Bold"/>
                          <a:cs typeface="Times New Roman MT Bold"/>
                          <a:sym typeface="Times New Roman MT Bold"/>
                        </a:rPr>
                        <a:t>tle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Year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Description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MT Bold"/>
                          <a:ea typeface="Times New Roman MT Bold"/>
                          <a:cs typeface="Times New Roman MT Bold"/>
                          <a:sym typeface="Times New Roman MT Bold"/>
                        </a:rPr>
                        <a:t>Ideas Extracted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838069">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endParaRPr lang="en-US" sz="1100"/>
                    </a:p>
                    <a:p>
                      <a:pPr algn="ctr">
                        <a:lnSpc>
                          <a:spcPts val="2800"/>
                        </a:lnSpc>
                      </a:pPr>
                      <a:r>
                        <a:rPr lang="en-US" sz="2000">
                          <a:solidFill>
                            <a:srgbClr val="000000"/>
                          </a:solidFill>
                          <a:latin typeface="Canva Sans"/>
                          <a:ea typeface="Canva Sans"/>
                          <a:cs typeface="Canva Sans"/>
                          <a:sym typeface="Canva Sans"/>
                        </a:rPr>
                        <a:t>Diffusion Models: From Theory to Practice in Generative AI</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Survey explaining theory, mathematics, applications and acceleration of diffusion models like DDPM, DDIM, LDM, classifier-free guidance, distillation. </a:t>
                      </a:r>
                      <a:endParaRPr lang="en-US" sz="1100"/>
                    </a:p>
                    <a:p>
                      <a:pPr algn="ctr">
                        <a:lnSpc>
                          <a:spcPts val="2800"/>
                        </a:lnSpc>
                      </a:pP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Diffusion vs GANs </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Latent diffusion &amp; text-to-image</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Improved sampling &amp; efficiency methods</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Integration with LLMs for multimodal AI</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767253">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Sampling Efficiency &amp; Acceleration in Diffusion Models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Comprehensive review of GAN models, their architecture, variants, evaluation, and applications in healthcare, finance, remote sensing, marketing, etc.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GAN variants (cGAN, WGAN, CycleGAN) </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Applications in multiple industries</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Training challenges like mode collapse</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Future scope in time-series, medicine</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3188475">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A Comprehensive Study of Autoencoders for Anomaly Detection: Efficiency and Trade-offs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2024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MT"/>
                          <a:ea typeface="Times New Roman MT"/>
                          <a:cs typeface="Times New Roman MT"/>
                          <a:sym typeface="Times New Roman MT"/>
                        </a:rPr>
                        <a:t>Systematic review of 11 autoencoder architectures for anomaly detection, evaluated for reconstruction, latent space modeling, reproducibility.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marL="431801" indent="-215900" lvl="1">
                        <a:lnSpc>
                          <a:spcPts val="2800"/>
                        </a:lnSpc>
                        <a:buAutoNum type="arabicPeriod" startAt="1"/>
                        <a:defRPr/>
                      </a:pPr>
                      <a:r>
                        <a:rPr lang="en-US" sz="2000">
                          <a:solidFill>
                            <a:srgbClr val="000000"/>
                          </a:solidFill>
                          <a:latin typeface="Times New Roman MT"/>
                          <a:ea typeface="Times New Roman MT"/>
                          <a:cs typeface="Times New Roman MT"/>
                          <a:sym typeface="Times New Roman MT"/>
                        </a:rPr>
                        <a:t>AE, VAE, and generative variants compared</a:t>
                      </a:r>
                      <a:endParaRPr lang="en-US" sz="1100"/>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Importance of reconstruction error </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Used MNIST/Fashion-MNIST </a:t>
                      </a:r>
                    </a:p>
                    <a:p>
                      <a:pPr algn="l" marL="431801" indent="-215900" lvl="1">
                        <a:lnSpc>
                          <a:spcPts val="2800"/>
                        </a:lnSpc>
                        <a:buAutoNum type="arabicPeriod" startAt="1"/>
                      </a:pPr>
                      <a:r>
                        <a:rPr lang="en-US" sz="2000">
                          <a:solidFill>
                            <a:srgbClr val="000000"/>
                          </a:solidFill>
                          <a:latin typeface="Times New Roman MT"/>
                          <a:ea typeface="Times New Roman MT"/>
                          <a:cs typeface="Times New Roman MT"/>
                          <a:sym typeface="Times New Roman MT"/>
                        </a:rPr>
                        <a:t>Highlights trade-offs in stability &amp; performance</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16564331" y="9258300"/>
            <a:ext cx="1389937" cy="796055"/>
          </a:xfrm>
          <a:custGeom>
            <a:avLst/>
            <a:gdLst/>
            <a:ahLst/>
            <a:cxnLst/>
            <a:rect r="r" b="b" t="t" l="l"/>
            <a:pathLst>
              <a:path h="796055" w="1389937">
                <a:moveTo>
                  <a:pt x="0" y="0"/>
                </a:moveTo>
                <a:lnTo>
                  <a:pt x="1389938" y="0"/>
                </a:lnTo>
                <a:lnTo>
                  <a:pt x="1389938" y="796055"/>
                </a:lnTo>
                <a:lnTo>
                  <a:pt x="0" y="796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DAGxEixsJ38</dc:identifier>
  <dcterms:modified xsi:type="dcterms:W3CDTF">2011-08-01T06:04:30Z</dcterms:modified>
  <cp:revision>1</cp:revision>
  <dc:title>EduGen – Dynamic Learning Resource Synthesizer</dc:title>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5739950</vt:lpwstr>
  </property>
  <property fmtid="{D5CDD505-2E9C-101B-9397-08002B2CF9AE}" name="NXPowerLiteSettings" pid="3">
    <vt:lpwstr>F7000400038000</vt:lpwstr>
  </property>
  <property fmtid="{D5CDD505-2E9C-101B-9397-08002B2CF9AE}" name="NXPowerLiteVersion" pid="4">
    <vt:lpwstr>S10.9.4</vt:lpwstr>
  </property>
</Properties>
</file>